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gif"/><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4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 Id="rId3" Type="http://schemas.openxmlformats.org/officeDocument/2006/relationships/image" Target="../media/image48.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Identity Access Management"/>
          <p:cNvSpPr txBox="1"/>
          <p:nvPr>
            <p:ph type="ctrTitle"/>
          </p:nvPr>
        </p:nvSpPr>
        <p:spPr>
          <a:prstGeom prst="rect">
            <a:avLst/>
          </a:prstGeom>
        </p:spPr>
        <p:txBody>
          <a:bodyPr/>
          <a:lstStyle/>
          <a:p>
            <a:pPr/>
            <a:r>
              <a:t>Identity Access Management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Question 6"/>
          <p:cNvSpPr txBox="1"/>
          <p:nvPr>
            <p:ph type="title" idx="4294967295"/>
          </p:nvPr>
        </p:nvSpPr>
        <p:spPr>
          <a:xfrm>
            <a:off x="1270000" y="-1246530"/>
            <a:ext cx="10464800" cy="3302001"/>
          </a:xfrm>
          <a:prstGeom prst="rect">
            <a:avLst/>
          </a:prstGeom>
        </p:spPr>
        <p:txBody>
          <a:bodyPr anchor="b"/>
          <a:lstStyle>
            <a:lvl1pPr>
              <a:defRPr sz="6900"/>
            </a:lvl1pPr>
          </a:lstStyle>
          <a:p>
            <a:pPr/>
            <a:r>
              <a:t>Question 6</a:t>
            </a:r>
          </a:p>
        </p:txBody>
      </p:sp>
      <p:sp>
        <p:nvSpPr>
          <p:cNvPr id="177" name="Which is the best way to enable your EC2 instance to read files in an S3…"/>
          <p:cNvSpPr txBox="1"/>
          <p:nvPr/>
        </p:nvSpPr>
        <p:spPr>
          <a:xfrm>
            <a:off x="1507680" y="3052420"/>
            <a:ext cx="1055674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Which is the best way to enable your EC2 instance to read files in an S3</a:t>
            </a:r>
          </a:p>
          <a:p>
            <a:pPr algn="l"/>
            <a:r>
              <a:t>bucket?</a:t>
            </a:r>
          </a:p>
        </p:txBody>
      </p:sp>
      <p:sp>
        <p:nvSpPr>
          <p:cNvPr id="178" name="Create a new IAM user and grant read access to S3. Store the user’s…"/>
          <p:cNvSpPr txBox="1"/>
          <p:nvPr/>
        </p:nvSpPr>
        <p:spPr>
          <a:xfrm>
            <a:off x="1540852" y="4079392"/>
            <a:ext cx="1105235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Create a new IAM user and grant read access to S3. Store the user’s</a:t>
            </a:r>
          </a:p>
          <a:p>
            <a:pPr algn="l"/>
            <a:r>
              <a:t>    credentials locally on the EC2 instance and configure your application to</a:t>
            </a:r>
          </a:p>
          <a:p>
            <a:pPr algn="l"/>
            <a:r>
              <a:t>    to supply the credentials with each API request</a:t>
            </a:r>
          </a:p>
        </p:txBody>
      </p:sp>
      <p:sp>
        <p:nvSpPr>
          <p:cNvPr id="179" name="Configure a bucket policy which grants read access based on the EC2…"/>
          <p:cNvSpPr txBox="1"/>
          <p:nvPr/>
        </p:nvSpPr>
        <p:spPr>
          <a:xfrm>
            <a:off x="1543443" y="5474664"/>
            <a:ext cx="1071547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Configure a bucket policy which grants read access based on the EC2</a:t>
            </a:r>
          </a:p>
          <a:p>
            <a:pPr algn="l"/>
            <a:r>
              <a:t>    instance name</a:t>
            </a:r>
          </a:p>
        </p:txBody>
      </p:sp>
      <p:sp>
        <p:nvSpPr>
          <p:cNvPr id="180" name="Create an IAM role with read access to S3 and assign the role to the EC2…"/>
          <p:cNvSpPr txBox="1"/>
          <p:nvPr/>
        </p:nvSpPr>
        <p:spPr>
          <a:xfrm>
            <a:off x="1534337" y="6387818"/>
            <a:ext cx="1106538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Create an IAM role with read access to S3 and assign the role to the EC2</a:t>
            </a:r>
          </a:p>
          <a:p>
            <a:pPr algn="l"/>
            <a:r>
              <a:t>    instance</a:t>
            </a:r>
          </a:p>
        </p:txBody>
      </p:sp>
      <p:sp>
        <p:nvSpPr>
          <p:cNvPr id="181" name="Create a new IAM role and grant read access to S3. Store the role’s…"/>
          <p:cNvSpPr txBox="1"/>
          <p:nvPr/>
        </p:nvSpPr>
        <p:spPr>
          <a:xfrm>
            <a:off x="1540852" y="7300973"/>
            <a:ext cx="1105235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Create a new IAM role and grant read access to S3. Store the role’s</a:t>
            </a:r>
          </a:p>
          <a:p>
            <a:pPr algn="l"/>
            <a:r>
              <a:t>    credentials locally on the EC2 instance and configure your application to</a:t>
            </a:r>
          </a:p>
          <a:p>
            <a:pPr algn="l"/>
            <a:r>
              <a:t>    supply the credentials with each API request</a:t>
            </a:r>
          </a:p>
        </p:txBody>
      </p:sp>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Non Relational Databases"/>
          <p:cNvSpPr txBox="1"/>
          <p:nvPr>
            <p:ph type="title" idx="4294967295"/>
          </p:nvPr>
        </p:nvSpPr>
        <p:spPr>
          <a:xfrm>
            <a:off x="1191071" y="-1296988"/>
            <a:ext cx="10622658" cy="3302001"/>
          </a:xfrm>
          <a:prstGeom prst="rect">
            <a:avLst/>
          </a:prstGeom>
        </p:spPr>
        <p:txBody>
          <a:bodyPr anchor="b"/>
          <a:lstStyle>
            <a:lvl1pPr>
              <a:defRPr sz="6900"/>
            </a:lvl1pPr>
          </a:lstStyle>
          <a:p>
            <a:pPr/>
            <a:r>
              <a:t>Non Relational Databases</a:t>
            </a:r>
          </a:p>
        </p:txBody>
      </p:sp>
      <p:sp>
        <p:nvSpPr>
          <p:cNvPr id="646" name="Database"/>
          <p:cNvSpPr txBox="1"/>
          <p:nvPr/>
        </p:nvSpPr>
        <p:spPr>
          <a:xfrm>
            <a:off x="1507680" y="3236570"/>
            <a:ext cx="18305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Database</a:t>
            </a:r>
          </a:p>
        </p:txBody>
      </p:sp>
      <p:sp>
        <p:nvSpPr>
          <p:cNvPr id="647" name="Collection           = Table"/>
          <p:cNvSpPr txBox="1"/>
          <p:nvPr/>
        </p:nvSpPr>
        <p:spPr>
          <a:xfrm>
            <a:off x="2105139" y="3990804"/>
            <a:ext cx="388673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Collection           = Table</a:t>
            </a:r>
          </a:p>
        </p:txBody>
      </p:sp>
      <p:sp>
        <p:nvSpPr>
          <p:cNvPr id="648" name="Document           = Row"/>
          <p:cNvSpPr txBox="1"/>
          <p:nvPr/>
        </p:nvSpPr>
        <p:spPr>
          <a:xfrm>
            <a:off x="2102243" y="4359104"/>
            <a:ext cx="38087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Document           = Row</a:t>
            </a:r>
          </a:p>
        </p:txBody>
      </p:sp>
      <p:sp>
        <p:nvSpPr>
          <p:cNvPr id="649" name="Key Value Pairs  = Fields"/>
          <p:cNvSpPr txBox="1"/>
          <p:nvPr/>
        </p:nvSpPr>
        <p:spPr>
          <a:xfrm>
            <a:off x="2103818" y="4736220"/>
            <a:ext cx="39940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Key Value Pairs  = Fields</a:t>
            </a:r>
          </a:p>
        </p:txBody>
      </p:sp>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646"/>
                                        </p:tgtEl>
                                        <p:attrNameLst>
                                          <p:attrName>style.visibility</p:attrName>
                                        </p:attrNameLst>
                                      </p:cBhvr>
                                      <p:to>
                                        <p:strVal val="visible"/>
                                      </p:to>
                                    </p:set>
                                    <p:anim calcmode="lin" valueType="num">
                                      <p:cBhvr>
                                        <p:cTn id="7" dur="1500" fill="hold"/>
                                        <p:tgtEl>
                                          <p:spTgt spid="646"/>
                                        </p:tgtEl>
                                        <p:attrNameLst>
                                          <p:attrName>ppt_w</p:attrName>
                                        </p:attrNameLst>
                                      </p:cBhvr>
                                      <p:tavLst>
                                        <p:tav tm="0">
                                          <p:val>
                                            <p:fltVal val="0"/>
                                          </p:val>
                                        </p:tav>
                                        <p:tav tm="100000">
                                          <p:val>
                                            <p:strVal val="#ppt_w"/>
                                          </p:val>
                                        </p:tav>
                                      </p:tavLst>
                                    </p:anim>
                                    <p:anim calcmode="lin" valueType="num">
                                      <p:cBhvr>
                                        <p:cTn id="8" dur="1500" fill="hold"/>
                                        <p:tgtEl>
                                          <p:spTgt spid="646"/>
                                        </p:tgtEl>
                                        <p:attrNameLst>
                                          <p:attrName>ppt_h</p:attrName>
                                        </p:attrNameLst>
                                      </p:cBhvr>
                                      <p:tavLst>
                                        <p:tav tm="0">
                                          <p:val>
                                            <p:fltVal val="0"/>
                                          </p:val>
                                        </p:tav>
                                        <p:tav tm="100000">
                                          <p:val>
                                            <p:strVal val="#ppt_h"/>
                                          </p:val>
                                        </p:tav>
                                      </p:tavLst>
                                    </p:anim>
                                    <p:anim calcmode="lin" valueType="num">
                                      <p:cBhvr>
                                        <p:cTn id="9" dur="1500" fill="hold"/>
                                        <p:tgtEl>
                                          <p:spTgt spid="646"/>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6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15" grpId="2" fill="hold">
                                  <p:stCondLst>
                                    <p:cond delay="0"/>
                                  </p:stCondLst>
                                  <p:iterate type="el" backwards="0">
                                    <p:tmAbs val="0"/>
                                  </p:iterate>
                                  <p:childTnLst>
                                    <p:set>
                                      <p:cBhvr>
                                        <p:cTn id="14" fill="hold"/>
                                        <p:tgtEl>
                                          <p:spTgt spid="647"/>
                                        </p:tgtEl>
                                        <p:attrNameLst>
                                          <p:attrName>style.visibility</p:attrName>
                                        </p:attrNameLst>
                                      </p:cBhvr>
                                      <p:to>
                                        <p:strVal val="visible"/>
                                      </p:to>
                                    </p:set>
                                    <p:anim calcmode="lin" valueType="num">
                                      <p:cBhvr>
                                        <p:cTn id="15" dur="1500" fill="hold"/>
                                        <p:tgtEl>
                                          <p:spTgt spid="647"/>
                                        </p:tgtEl>
                                        <p:attrNameLst>
                                          <p:attrName>ppt_w</p:attrName>
                                        </p:attrNameLst>
                                      </p:cBhvr>
                                      <p:tavLst>
                                        <p:tav tm="0">
                                          <p:val>
                                            <p:fltVal val="0"/>
                                          </p:val>
                                        </p:tav>
                                        <p:tav tm="100000">
                                          <p:val>
                                            <p:strVal val="#ppt_w"/>
                                          </p:val>
                                        </p:tav>
                                      </p:tavLst>
                                    </p:anim>
                                    <p:anim calcmode="lin" valueType="num">
                                      <p:cBhvr>
                                        <p:cTn id="16" dur="1500" fill="hold"/>
                                        <p:tgtEl>
                                          <p:spTgt spid="647"/>
                                        </p:tgtEl>
                                        <p:attrNameLst>
                                          <p:attrName>ppt_h</p:attrName>
                                        </p:attrNameLst>
                                      </p:cBhvr>
                                      <p:tavLst>
                                        <p:tav tm="0">
                                          <p:val>
                                            <p:fltVal val="0"/>
                                          </p:val>
                                        </p:tav>
                                        <p:tav tm="100000">
                                          <p:val>
                                            <p:strVal val="#ppt_h"/>
                                          </p:val>
                                        </p:tav>
                                      </p:tavLst>
                                    </p:anim>
                                    <p:anim calcmode="lin" valueType="num">
                                      <p:cBhvr>
                                        <p:cTn id="17" dur="1500" fill="hold"/>
                                        <p:tgtEl>
                                          <p:spTgt spid="647"/>
                                        </p:tgtEl>
                                        <p:attrNameLst>
                                          <p:attrName>ppt_x</p:attrName>
                                        </p:attrNameLst>
                                      </p:cBhvr>
                                      <p:tavLst>
                                        <p:tav tm="0" fmla="#ppt_x+(cos(-2*pi*(1-$))*-#ppt_x-sin(-2*pi*(1-$))*(1-#ppt_y))*(1-$)">
                                          <p:val>
                                            <p:fltVal val="0"/>
                                          </p:val>
                                        </p:tav>
                                        <p:tav tm="100000">
                                          <p:val>
                                            <p:fltVal val="1"/>
                                          </p:val>
                                        </p:tav>
                                      </p:tavLst>
                                    </p:anim>
                                    <p:anim calcmode="lin" valueType="num">
                                      <p:cBhvr>
                                        <p:cTn id="18" dur="1500" fill="hold"/>
                                        <p:tgtEl>
                                          <p:spTgt spid="6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15" grpId="3" fill="hold">
                                  <p:stCondLst>
                                    <p:cond delay="0"/>
                                  </p:stCondLst>
                                  <p:iterate type="el" backwards="0">
                                    <p:tmAbs val="0"/>
                                  </p:iterate>
                                  <p:childTnLst>
                                    <p:set>
                                      <p:cBhvr>
                                        <p:cTn id="22" fill="hold"/>
                                        <p:tgtEl>
                                          <p:spTgt spid="648"/>
                                        </p:tgtEl>
                                        <p:attrNameLst>
                                          <p:attrName>style.visibility</p:attrName>
                                        </p:attrNameLst>
                                      </p:cBhvr>
                                      <p:to>
                                        <p:strVal val="visible"/>
                                      </p:to>
                                    </p:set>
                                    <p:anim calcmode="lin" valueType="num">
                                      <p:cBhvr>
                                        <p:cTn id="23" dur="1500" fill="hold"/>
                                        <p:tgtEl>
                                          <p:spTgt spid="648"/>
                                        </p:tgtEl>
                                        <p:attrNameLst>
                                          <p:attrName>ppt_w</p:attrName>
                                        </p:attrNameLst>
                                      </p:cBhvr>
                                      <p:tavLst>
                                        <p:tav tm="0">
                                          <p:val>
                                            <p:fltVal val="0"/>
                                          </p:val>
                                        </p:tav>
                                        <p:tav tm="100000">
                                          <p:val>
                                            <p:strVal val="#ppt_w"/>
                                          </p:val>
                                        </p:tav>
                                      </p:tavLst>
                                    </p:anim>
                                    <p:anim calcmode="lin" valueType="num">
                                      <p:cBhvr>
                                        <p:cTn id="24" dur="1500" fill="hold"/>
                                        <p:tgtEl>
                                          <p:spTgt spid="648"/>
                                        </p:tgtEl>
                                        <p:attrNameLst>
                                          <p:attrName>ppt_h</p:attrName>
                                        </p:attrNameLst>
                                      </p:cBhvr>
                                      <p:tavLst>
                                        <p:tav tm="0">
                                          <p:val>
                                            <p:fltVal val="0"/>
                                          </p:val>
                                        </p:tav>
                                        <p:tav tm="100000">
                                          <p:val>
                                            <p:strVal val="#ppt_h"/>
                                          </p:val>
                                        </p:tav>
                                      </p:tavLst>
                                    </p:anim>
                                    <p:anim calcmode="lin" valueType="num">
                                      <p:cBhvr>
                                        <p:cTn id="25" dur="1500" fill="hold"/>
                                        <p:tgtEl>
                                          <p:spTgt spid="648"/>
                                        </p:tgtEl>
                                        <p:attrNameLst>
                                          <p:attrName>ppt_x</p:attrName>
                                        </p:attrNameLst>
                                      </p:cBhvr>
                                      <p:tavLst>
                                        <p:tav tm="0" fmla="#ppt_x+(cos(-2*pi*(1-$))*-#ppt_x-sin(-2*pi*(1-$))*(1-#ppt_y))*(1-$)">
                                          <p:val>
                                            <p:fltVal val="0"/>
                                          </p:val>
                                        </p:tav>
                                        <p:tav tm="100000">
                                          <p:val>
                                            <p:fltVal val="1"/>
                                          </p:val>
                                        </p:tav>
                                      </p:tavLst>
                                    </p:anim>
                                    <p:anim calcmode="lin" valueType="num">
                                      <p:cBhvr>
                                        <p:cTn id="26" dur="1500" fill="hold"/>
                                        <p:tgtEl>
                                          <p:spTgt spid="64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15" grpId="4" fill="hold">
                                  <p:stCondLst>
                                    <p:cond delay="0"/>
                                  </p:stCondLst>
                                  <p:iterate type="el" backwards="0">
                                    <p:tmAbs val="0"/>
                                  </p:iterate>
                                  <p:childTnLst>
                                    <p:set>
                                      <p:cBhvr>
                                        <p:cTn id="30" fill="hold"/>
                                        <p:tgtEl>
                                          <p:spTgt spid="649"/>
                                        </p:tgtEl>
                                        <p:attrNameLst>
                                          <p:attrName>style.visibility</p:attrName>
                                        </p:attrNameLst>
                                      </p:cBhvr>
                                      <p:to>
                                        <p:strVal val="visible"/>
                                      </p:to>
                                    </p:set>
                                    <p:anim calcmode="lin" valueType="num">
                                      <p:cBhvr>
                                        <p:cTn id="31" dur="1500" fill="hold"/>
                                        <p:tgtEl>
                                          <p:spTgt spid="649"/>
                                        </p:tgtEl>
                                        <p:attrNameLst>
                                          <p:attrName>ppt_w</p:attrName>
                                        </p:attrNameLst>
                                      </p:cBhvr>
                                      <p:tavLst>
                                        <p:tav tm="0">
                                          <p:val>
                                            <p:fltVal val="0"/>
                                          </p:val>
                                        </p:tav>
                                        <p:tav tm="100000">
                                          <p:val>
                                            <p:strVal val="#ppt_w"/>
                                          </p:val>
                                        </p:tav>
                                      </p:tavLst>
                                    </p:anim>
                                    <p:anim calcmode="lin" valueType="num">
                                      <p:cBhvr>
                                        <p:cTn id="32" dur="1500" fill="hold"/>
                                        <p:tgtEl>
                                          <p:spTgt spid="649"/>
                                        </p:tgtEl>
                                        <p:attrNameLst>
                                          <p:attrName>ppt_h</p:attrName>
                                        </p:attrNameLst>
                                      </p:cBhvr>
                                      <p:tavLst>
                                        <p:tav tm="0">
                                          <p:val>
                                            <p:fltVal val="0"/>
                                          </p:val>
                                        </p:tav>
                                        <p:tav tm="100000">
                                          <p:val>
                                            <p:strVal val="#ppt_h"/>
                                          </p:val>
                                        </p:tav>
                                      </p:tavLst>
                                    </p:anim>
                                    <p:anim calcmode="lin" valueType="num">
                                      <p:cBhvr>
                                        <p:cTn id="33" dur="1500" fill="hold"/>
                                        <p:tgtEl>
                                          <p:spTgt spid="649"/>
                                        </p:tgtEl>
                                        <p:attrNameLst>
                                          <p:attrName>ppt_x</p:attrName>
                                        </p:attrNameLst>
                                      </p:cBhvr>
                                      <p:tavLst>
                                        <p:tav tm="0" fmla="#ppt_x+(cos(-2*pi*(1-$))*-#ppt_x-sin(-2*pi*(1-$))*(1-#ppt_y))*(1-$)">
                                          <p:val>
                                            <p:fltVal val="0"/>
                                          </p:val>
                                        </p:tav>
                                        <p:tav tm="100000">
                                          <p:val>
                                            <p:fltVal val="1"/>
                                          </p:val>
                                        </p:tav>
                                      </p:tavLst>
                                    </p:anim>
                                    <p:anim calcmode="lin" valueType="num">
                                      <p:cBhvr>
                                        <p:cTn id="34" dur="1500" fill="hold"/>
                                        <p:tgtEl>
                                          <p:spTgt spid="64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6" grpId="1"/>
      <p:bldP build="whole" bldLvl="1" animBg="1" rev="0" advAuto="0" spid="648" grpId="3"/>
      <p:bldP build="whole" bldLvl="1" animBg="1" rev="0" advAuto="0" spid="647" grpId="2"/>
      <p:bldP build="whole" bldLvl="1" animBg="1" rev="0" advAuto="0" spid="649" grpId="4"/>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Question 7"/>
          <p:cNvSpPr txBox="1"/>
          <p:nvPr>
            <p:ph type="title" idx="4294967295"/>
          </p:nvPr>
        </p:nvSpPr>
        <p:spPr>
          <a:xfrm>
            <a:off x="1270000" y="-1246530"/>
            <a:ext cx="10464800" cy="3302001"/>
          </a:xfrm>
          <a:prstGeom prst="rect">
            <a:avLst/>
          </a:prstGeom>
        </p:spPr>
        <p:txBody>
          <a:bodyPr anchor="b"/>
          <a:lstStyle>
            <a:lvl1pPr>
              <a:defRPr sz="6900"/>
            </a:lvl1pPr>
          </a:lstStyle>
          <a:p>
            <a:pPr/>
            <a:r>
              <a:t>Question 7</a:t>
            </a:r>
          </a:p>
        </p:txBody>
      </p:sp>
      <p:sp>
        <p:nvSpPr>
          <p:cNvPr id="184" name="Which statement best describes IAM?"/>
          <p:cNvSpPr txBox="1"/>
          <p:nvPr/>
        </p:nvSpPr>
        <p:spPr>
          <a:xfrm>
            <a:off x="1507680" y="3236570"/>
            <a:ext cx="562203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Which statement best describes IAM?</a:t>
            </a:r>
          </a:p>
        </p:txBody>
      </p:sp>
      <p:sp>
        <p:nvSpPr>
          <p:cNvPr id="185" name="IAM allows you to manage users, groups, and roles and their…"/>
          <p:cNvSpPr txBox="1"/>
          <p:nvPr/>
        </p:nvSpPr>
        <p:spPr>
          <a:xfrm>
            <a:off x="1508239" y="3859835"/>
            <a:ext cx="931979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IAM allows you to manage users, groups, and roles and their</a:t>
            </a:r>
          </a:p>
          <a:p>
            <a:pPr algn="l"/>
            <a:r>
              <a:t>    corresponding level of access to the AWS Platform</a:t>
            </a:r>
          </a:p>
        </p:txBody>
      </p:sp>
      <p:sp>
        <p:nvSpPr>
          <p:cNvPr id="186" name="IAM allows you to manage users' passwords only. AWS staff must…"/>
          <p:cNvSpPr txBox="1"/>
          <p:nvPr/>
        </p:nvSpPr>
        <p:spPr>
          <a:xfrm>
            <a:off x="1521459" y="4759325"/>
            <a:ext cx="10722256"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IAM allows you to manage users' passwords only. AWS staff must</a:t>
            </a:r>
          </a:p>
          <a:p>
            <a:pPr algn="l"/>
            <a:r>
              <a:t>    create new users for your organisation. This is done by raising a ticket.</a:t>
            </a:r>
          </a:p>
        </p:txBody>
      </p:sp>
      <p:sp>
        <p:nvSpPr>
          <p:cNvPr id="187" name="IAM allows you to manage permissions for AWS resources only."/>
          <p:cNvSpPr txBox="1"/>
          <p:nvPr/>
        </p:nvSpPr>
        <p:spPr>
          <a:xfrm>
            <a:off x="1542681" y="5658814"/>
            <a:ext cx="967823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allows you to manage permissions for AWS resources only.</a:t>
            </a:r>
          </a:p>
        </p:txBody>
      </p:sp>
      <p:sp>
        <p:nvSpPr>
          <p:cNvPr id="188" name="IAM stands for Improvised Application Management, and it allows you…"/>
          <p:cNvSpPr txBox="1"/>
          <p:nvPr/>
        </p:nvSpPr>
        <p:spPr>
          <a:xfrm>
            <a:off x="1540852" y="6291122"/>
            <a:ext cx="10683470"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IAM stands for Improvised Application Management, and it allows you</a:t>
            </a:r>
          </a:p>
          <a:p>
            <a:pPr algn="l"/>
            <a:r>
              <a:t>    to deploy and manage applications in the AWS Cloud</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EC2"/>
          <p:cNvSpPr txBox="1"/>
          <p:nvPr>
            <p:ph type="ctrTitle"/>
          </p:nvPr>
        </p:nvSpPr>
        <p:spPr>
          <a:prstGeom prst="rect">
            <a:avLst/>
          </a:prstGeom>
        </p:spPr>
        <p:txBody>
          <a:bodyPr/>
          <a:lstStyle/>
          <a:p>
            <a:pPr/>
            <a:r>
              <a:t>EC2</a:t>
            </a:r>
          </a:p>
        </p:txBody>
      </p:sp>
      <p:sp>
        <p:nvSpPr>
          <p:cNvPr id="191" name="Secure and resizable compute capacity in the cloud. Launch applications when needed without upfront commitment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Secure and resizable compute capacity in the cloud. Launch applications when needed without upfront commitments.</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91"/>
                                        </p:tgtEl>
                                        <p:attrNameLst>
                                          <p:attrName>style.visibility</p:attrName>
                                        </p:attrNameLst>
                                      </p:cBhvr>
                                      <p:to>
                                        <p:strVal val="visible"/>
                                      </p:to>
                                    </p:set>
                                    <p:anim calcmode="lin" valueType="num">
                                      <p:cBhvr>
                                        <p:cTn id="7" dur="1000" fill="hold"/>
                                        <p:tgtEl>
                                          <p:spTgt spid="191"/>
                                        </p:tgtEl>
                                        <p:attrNameLst>
                                          <p:attrName>ppt_w</p:attrName>
                                        </p:attrNameLst>
                                      </p:cBhvr>
                                      <p:tavLst>
                                        <p:tav tm="0">
                                          <p:val>
                                            <p:strVal val="4*#ppt_w"/>
                                          </p:val>
                                        </p:tav>
                                        <p:tav tm="100000">
                                          <p:val>
                                            <p:strVal val="#ppt_w"/>
                                          </p:val>
                                        </p:tav>
                                      </p:tavLst>
                                    </p:anim>
                                    <p:anim calcmode="lin" valueType="num">
                                      <p:cBhvr>
                                        <p:cTn id="8" dur="1000" fill="hold"/>
                                        <p:tgtEl>
                                          <p:spTgt spid="19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
          <p:cNvSpPr txBox="1"/>
          <p:nvPr>
            <p:ph type="ctrTitle"/>
          </p:nvPr>
        </p:nvSpPr>
        <p:spPr>
          <a:xfrm>
            <a:off x="1270000" y="4914900"/>
            <a:ext cx="10464800" cy="3302000"/>
          </a:xfrm>
          <a:prstGeom prst="rect">
            <a:avLst/>
          </a:prstGeom>
        </p:spPr>
        <p:txBody>
          <a:bodyPr/>
          <a:lstStyle>
            <a:lvl1pPr defTabSz="449833">
              <a:defRPr sz="2849">
                <a:latin typeface="Helvetica Neue"/>
                <a:ea typeface="Helvetica Neue"/>
                <a:cs typeface="Helvetica Neue"/>
                <a:sym typeface="Helvetica Neue"/>
              </a:defRPr>
            </a:lvl1pPr>
          </a:lstStyle>
          <a:p>
            <a:pPr/>
            <a:r>
              <a:t>Amazon EC2’s simple web service interface allows you to obtain and configure capacity with minimal friction. It provides you with complete control of your computing resources and lets you run on Amazon’s proven computing environment. Amazon EC2 reduces the time required to obtain and boot new server instances to minutes, allowing you to quickly scale capacity, both up and down, as your computing requirements change.</a:t>
            </a:r>
          </a:p>
        </p:txBody>
      </p:sp>
      <p:pic>
        <p:nvPicPr>
          <p:cNvPr id="194" name="Compute_AmazonEC2.png" descr="Compute_AmazonEC2.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ll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Amazon EC2 changes the economies of computing by allowing you to pay only for capacity that you actually use. Amazon EC2 provides developers the tools to build failure resilient applications and isolate themselves from common failure scenarios"/>
          <p:cNvSpPr txBox="1"/>
          <p:nvPr>
            <p:ph type="ctrTitle"/>
          </p:nvPr>
        </p:nvSpPr>
        <p:spPr>
          <a:xfrm>
            <a:off x="1270000" y="4914900"/>
            <a:ext cx="10464800" cy="3302000"/>
          </a:xfrm>
          <a:prstGeom prst="rect">
            <a:avLst/>
          </a:prstGeom>
        </p:spPr>
        <p:txBody>
          <a:bodyPr/>
          <a:lstStyle>
            <a:lvl1pPr defTabSz="560831">
              <a:defRPr sz="3552">
                <a:latin typeface="Helvetica Neue"/>
                <a:ea typeface="Helvetica Neue"/>
                <a:cs typeface="Helvetica Neue"/>
                <a:sym typeface="Helvetica Neue"/>
              </a:defRPr>
            </a:lvl1pPr>
          </a:lstStyle>
          <a:p>
            <a:pPr/>
            <a:r>
              <a:t>Amazon EC2 changes the economies of computing by allowing you to pay only for capacity that you actually use. Amazon EC2 provides developers the tools to build failure resilient applications and isolate themselves from common failure scenarios</a:t>
            </a:r>
          </a:p>
        </p:txBody>
      </p:sp>
      <p:pic>
        <p:nvPicPr>
          <p:cNvPr id="197" name="Compute_AmazonEC2.png" descr="Compute_AmazonEC2.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EC2 Benefits"/>
          <p:cNvSpPr txBox="1"/>
          <p:nvPr>
            <p:ph type="title" idx="4294967295"/>
          </p:nvPr>
        </p:nvSpPr>
        <p:spPr>
          <a:xfrm>
            <a:off x="1158241" y="-1296988"/>
            <a:ext cx="10812067" cy="3302001"/>
          </a:xfrm>
          <a:prstGeom prst="rect">
            <a:avLst/>
          </a:prstGeom>
        </p:spPr>
        <p:txBody>
          <a:bodyPr anchor="b"/>
          <a:lstStyle>
            <a:lvl1pPr>
              <a:defRPr sz="6900"/>
            </a:lvl1pPr>
          </a:lstStyle>
          <a:p>
            <a:pPr/>
            <a:r>
              <a:t>EC2 Benefits</a:t>
            </a:r>
          </a:p>
        </p:txBody>
      </p:sp>
      <p:sp>
        <p:nvSpPr>
          <p:cNvPr id="200" name="Elastic web-scale computing"/>
          <p:cNvSpPr txBox="1"/>
          <p:nvPr/>
        </p:nvSpPr>
        <p:spPr>
          <a:xfrm>
            <a:off x="1507680" y="3236570"/>
            <a:ext cx="465056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Elastic web-scale computing</a:t>
            </a:r>
          </a:p>
        </p:txBody>
      </p:sp>
      <p:sp>
        <p:nvSpPr>
          <p:cNvPr id="201" name="Completely controlled"/>
          <p:cNvSpPr txBox="1"/>
          <p:nvPr/>
        </p:nvSpPr>
        <p:spPr>
          <a:xfrm>
            <a:off x="1508239" y="3789020"/>
            <a:ext cx="36465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Completely controlled</a:t>
            </a:r>
          </a:p>
        </p:txBody>
      </p:sp>
      <p:sp>
        <p:nvSpPr>
          <p:cNvPr id="202" name="Flexible cloud hosting services"/>
          <p:cNvSpPr txBox="1"/>
          <p:nvPr/>
        </p:nvSpPr>
        <p:spPr>
          <a:xfrm>
            <a:off x="1518043" y="4341470"/>
            <a:ext cx="49166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Flexible cloud hosting services</a:t>
            </a:r>
          </a:p>
        </p:txBody>
      </p:sp>
      <p:sp>
        <p:nvSpPr>
          <p:cNvPr id="203" name="Integrated"/>
          <p:cNvSpPr txBox="1"/>
          <p:nvPr/>
        </p:nvSpPr>
        <p:spPr>
          <a:xfrm>
            <a:off x="1533487" y="4893920"/>
            <a:ext cx="194881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Integrated</a:t>
            </a:r>
          </a:p>
        </p:txBody>
      </p:sp>
      <p:sp>
        <p:nvSpPr>
          <p:cNvPr id="204" name="Reliable"/>
          <p:cNvSpPr txBox="1"/>
          <p:nvPr/>
        </p:nvSpPr>
        <p:spPr>
          <a:xfrm>
            <a:off x="1534757" y="5446370"/>
            <a:ext cx="161475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Reliable</a:t>
            </a:r>
          </a:p>
        </p:txBody>
      </p:sp>
      <p:sp>
        <p:nvSpPr>
          <p:cNvPr id="205" name="Secure"/>
          <p:cNvSpPr txBox="1"/>
          <p:nvPr/>
        </p:nvSpPr>
        <p:spPr>
          <a:xfrm>
            <a:off x="1546187" y="5998820"/>
            <a:ext cx="146418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Secure</a:t>
            </a:r>
          </a:p>
        </p:txBody>
      </p:sp>
      <p:sp>
        <p:nvSpPr>
          <p:cNvPr id="206" name="Easy to Start"/>
          <p:cNvSpPr txBox="1"/>
          <p:nvPr/>
        </p:nvSpPr>
        <p:spPr>
          <a:xfrm>
            <a:off x="1546187" y="7103720"/>
            <a:ext cx="231091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Easy to Start</a:t>
            </a:r>
          </a:p>
        </p:txBody>
      </p:sp>
      <p:sp>
        <p:nvSpPr>
          <p:cNvPr id="207" name="Inexpensive"/>
          <p:cNvSpPr txBox="1"/>
          <p:nvPr/>
        </p:nvSpPr>
        <p:spPr>
          <a:xfrm>
            <a:off x="1544662" y="6551270"/>
            <a:ext cx="2174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Inexpensive</a:t>
            </a:r>
          </a:p>
        </p:txBody>
      </p:sp>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00"/>
                                        </p:tgtEl>
                                        <p:attrNameLst>
                                          <p:attrName>style.visibility</p:attrName>
                                        </p:attrNameLst>
                                      </p:cBhvr>
                                      <p:to>
                                        <p:strVal val="visible"/>
                                      </p:to>
                                    </p:set>
                                    <p:animEffect filter="dissolve" transition="in">
                                      <p:cBhvr>
                                        <p:cTn id="7" dur="1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01"/>
                                        </p:tgtEl>
                                        <p:attrNameLst>
                                          <p:attrName>style.visibility</p:attrName>
                                        </p:attrNameLst>
                                      </p:cBhvr>
                                      <p:to>
                                        <p:strVal val="visible"/>
                                      </p:to>
                                    </p:set>
                                    <p:animEffect filter="dissolve" transition="in">
                                      <p:cBhvr>
                                        <p:cTn id="12" dur="1500"/>
                                        <p:tgtEl>
                                          <p:spTgt spid="20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02"/>
                                        </p:tgtEl>
                                        <p:attrNameLst>
                                          <p:attrName>style.visibility</p:attrName>
                                        </p:attrNameLst>
                                      </p:cBhvr>
                                      <p:to>
                                        <p:strVal val="visible"/>
                                      </p:to>
                                    </p:set>
                                    <p:animEffect filter="dissolve" transition="in">
                                      <p:cBhvr>
                                        <p:cTn id="17" dur="1500"/>
                                        <p:tgtEl>
                                          <p:spTgt spid="20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203"/>
                                        </p:tgtEl>
                                        <p:attrNameLst>
                                          <p:attrName>style.visibility</p:attrName>
                                        </p:attrNameLst>
                                      </p:cBhvr>
                                      <p:to>
                                        <p:strVal val="visible"/>
                                      </p:to>
                                    </p:set>
                                    <p:animEffect filter="dissolve" transition="in">
                                      <p:cBhvr>
                                        <p:cTn id="22" dur="1500"/>
                                        <p:tgtEl>
                                          <p:spTgt spid="20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204"/>
                                        </p:tgtEl>
                                        <p:attrNameLst>
                                          <p:attrName>style.visibility</p:attrName>
                                        </p:attrNameLst>
                                      </p:cBhvr>
                                      <p:to>
                                        <p:strVal val="visible"/>
                                      </p:to>
                                    </p:set>
                                    <p:animEffect filter="dissolve" transition="in">
                                      <p:cBhvr>
                                        <p:cTn id="27" dur="1500"/>
                                        <p:tgtEl>
                                          <p:spTgt spid="204"/>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205"/>
                                        </p:tgtEl>
                                        <p:attrNameLst>
                                          <p:attrName>style.visibility</p:attrName>
                                        </p:attrNameLst>
                                      </p:cBhvr>
                                      <p:to>
                                        <p:strVal val="visible"/>
                                      </p:to>
                                    </p:set>
                                    <p:animEffect filter="dissolve" transition="in">
                                      <p:cBhvr>
                                        <p:cTn id="32" dur="1500"/>
                                        <p:tgtEl>
                                          <p:spTgt spid="205"/>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7" fill="hold">
                                  <p:stCondLst>
                                    <p:cond delay="0"/>
                                  </p:stCondLst>
                                  <p:iterate type="el" backwards="0">
                                    <p:tmAbs val="0"/>
                                  </p:iterate>
                                  <p:childTnLst>
                                    <p:set>
                                      <p:cBhvr>
                                        <p:cTn id="36" fill="hold"/>
                                        <p:tgtEl>
                                          <p:spTgt spid="207"/>
                                        </p:tgtEl>
                                        <p:attrNameLst>
                                          <p:attrName>style.visibility</p:attrName>
                                        </p:attrNameLst>
                                      </p:cBhvr>
                                      <p:to>
                                        <p:strVal val="visible"/>
                                      </p:to>
                                    </p:set>
                                    <p:animEffect filter="dissolve" transition="in">
                                      <p:cBhvr>
                                        <p:cTn id="37" dur="1500"/>
                                        <p:tgtEl>
                                          <p:spTgt spid="207"/>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8" fill="hold">
                                  <p:stCondLst>
                                    <p:cond delay="0"/>
                                  </p:stCondLst>
                                  <p:iterate type="el" backwards="0">
                                    <p:tmAbs val="0"/>
                                  </p:iterate>
                                  <p:childTnLst>
                                    <p:set>
                                      <p:cBhvr>
                                        <p:cTn id="41" fill="hold"/>
                                        <p:tgtEl>
                                          <p:spTgt spid="206"/>
                                        </p:tgtEl>
                                        <p:attrNameLst>
                                          <p:attrName>style.visibility</p:attrName>
                                        </p:attrNameLst>
                                      </p:cBhvr>
                                      <p:to>
                                        <p:strVal val="visible"/>
                                      </p:to>
                                    </p:set>
                                    <p:animEffect filter="dissolve" transition="in">
                                      <p:cBhvr>
                                        <p:cTn id="42" dur="1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7"/>
      <p:bldP build="whole" bldLvl="1" animBg="1" rev="0" advAuto="0" spid="200" grpId="1"/>
      <p:bldP build="whole" bldLvl="1" animBg="1" rev="0" advAuto="0" spid="205" grpId="6"/>
      <p:bldP build="whole" bldLvl="1" animBg="1" rev="0" advAuto="0" spid="202" grpId="3"/>
      <p:bldP build="whole" bldLvl="1" animBg="1" rev="0" advAuto="0" spid="204" grpId="5"/>
      <p:bldP build="whole" bldLvl="1" animBg="1" rev="0" advAuto="0" spid="203" grpId="4"/>
      <p:bldP build="whole" bldLvl="1" animBg="1" rev="0" advAuto="0" spid="206" grpId="8"/>
      <p:bldP build="whole" bldLvl="1" animBg="1" rev="0" advAuto="0" spid="201"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EC2 Featured Customers"/>
          <p:cNvSpPr txBox="1"/>
          <p:nvPr>
            <p:ph type="title" idx="4294967295"/>
          </p:nvPr>
        </p:nvSpPr>
        <p:spPr>
          <a:xfrm>
            <a:off x="1158241" y="-1296988"/>
            <a:ext cx="10812067" cy="3302001"/>
          </a:xfrm>
          <a:prstGeom prst="rect">
            <a:avLst/>
          </a:prstGeom>
        </p:spPr>
        <p:txBody>
          <a:bodyPr anchor="b"/>
          <a:lstStyle>
            <a:lvl1pPr>
              <a:defRPr sz="6900"/>
            </a:lvl1pPr>
          </a:lstStyle>
          <a:p>
            <a:pPr/>
            <a:r>
              <a:t>EC2 Featured Customers</a:t>
            </a:r>
          </a:p>
        </p:txBody>
      </p:sp>
      <p:pic>
        <p:nvPicPr>
          <p:cNvPr id="210" name="df87ee0c-c4ea-11e7-8d40-066b49664af6_cm_800w.png" descr="df87ee0c-c4ea-11e7-8d40-066b49664af6_cm_800w.png"/>
          <p:cNvPicPr>
            <a:picLocks noChangeAspect="1"/>
          </p:cNvPicPr>
          <p:nvPr/>
        </p:nvPicPr>
        <p:blipFill>
          <a:blip r:embed="rId2">
            <a:extLst/>
          </a:blip>
          <a:stretch>
            <a:fillRect/>
          </a:stretch>
        </p:blipFill>
        <p:spPr>
          <a:xfrm>
            <a:off x="-178924" y="1638300"/>
            <a:ext cx="5844248" cy="3302000"/>
          </a:xfrm>
          <a:prstGeom prst="rect">
            <a:avLst/>
          </a:prstGeom>
          <a:ln w="12700">
            <a:miter lim="400000"/>
          </a:ln>
        </p:spPr>
      </p:pic>
      <p:pic>
        <p:nvPicPr>
          <p:cNvPr id="211" name="primary-logo-(no-background).png" descr="primary-logo-(no-background).png"/>
          <p:cNvPicPr>
            <a:picLocks noChangeAspect="1"/>
          </p:cNvPicPr>
          <p:nvPr/>
        </p:nvPicPr>
        <p:blipFill>
          <a:blip r:embed="rId3">
            <a:extLst/>
          </a:blip>
          <a:stretch>
            <a:fillRect/>
          </a:stretch>
        </p:blipFill>
        <p:spPr>
          <a:xfrm>
            <a:off x="2370717" y="3838076"/>
            <a:ext cx="8263366" cy="2077448"/>
          </a:xfrm>
          <a:prstGeom prst="rect">
            <a:avLst/>
          </a:prstGeom>
          <a:ln w="12700">
            <a:miter lim="400000"/>
          </a:ln>
        </p:spPr>
      </p:pic>
      <p:pic>
        <p:nvPicPr>
          <p:cNvPr id="212" name="340028f3e5dc8c336006b3f487ac2f8e.gif" descr="340028f3e5dc8c336006b3f487ac2f8e.gif"/>
          <p:cNvPicPr>
            <a:picLocks noChangeAspect="1"/>
          </p:cNvPicPr>
          <p:nvPr/>
        </p:nvPicPr>
        <p:blipFill>
          <a:blip r:embed="rId4">
            <a:extLst/>
          </a:blip>
          <a:stretch>
            <a:fillRect/>
          </a:stretch>
        </p:blipFill>
        <p:spPr>
          <a:xfrm>
            <a:off x="-8467" y="6440646"/>
            <a:ext cx="5503334" cy="3302001"/>
          </a:xfrm>
          <a:prstGeom prst="rect">
            <a:avLst/>
          </a:prstGeom>
          <a:ln w="12700">
            <a:miter lim="400000"/>
          </a:ln>
        </p:spPr>
      </p:pic>
      <p:pic>
        <p:nvPicPr>
          <p:cNvPr id="213" name="cx_logo_en.png" descr="cx_logo_en.png"/>
          <p:cNvPicPr>
            <a:picLocks noChangeAspect="1"/>
          </p:cNvPicPr>
          <p:nvPr/>
        </p:nvPicPr>
        <p:blipFill>
          <a:blip r:embed="rId5">
            <a:extLst/>
          </a:blip>
          <a:stretch>
            <a:fillRect/>
          </a:stretch>
        </p:blipFill>
        <p:spPr>
          <a:xfrm>
            <a:off x="4301066" y="4307630"/>
            <a:ext cx="4402668" cy="3302001"/>
          </a:xfrm>
          <a:prstGeom prst="rect">
            <a:avLst/>
          </a:prstGeom>
          <a:ln w="12700">
            <a:miter lim="400000"/>
          </a:ln>
        </p:spPr>
      </p:pic>
      <p:pic>
        <p:nvPicPr>
          <p:cNvPr id="214" name="1280px-Expedia_2012_logo.svg.png" descr="1280px-Expedia_2012_logo.svg.png"/>
          <p:cNvPicPr>
            <a:picLocks noChangeAspect="1"/>
          </p:cNvPicPr>
          <p:nvPr/>
        </p:nvPicPr>
        <p:blipFill>
          <a:blip r:embed="rId6">
            <a:extLst/>
          </a:blip>
          <a:stretch>
            <a:fillRect/>
          </a:stretch>
        </p:blipFill>
        <p:spPr>
          <a:xfrm>
            <a:off x="6254950" y="7748587"/>
            <a:ext cx="7072163" cy="2077448"/>
          </a:xfrm>
          <a:prstGeom prst="rect">
            <a:avLst/>
          </a:prstGeom>
          <a:ln w="12700">
            <a:miter lim="400000"/>
          </a:ln>
        </p:spPr>
      </p:pic>
      <p:pic>
        <p:nvPicPr>
          <p:cNvPr id="215" name="logo_airbnb21.png" descr="logo_airbnb21.png"/>
          <p:cNvPicPr>
            <a:picLocks noChangeAspect="1"/>
          </p:cNvPicPr>
          <p:nvPr/>
        </p:nvPicPr>
        <p:blipFill>
          <a:blip r:embed="rId7">
            <a:extLst/>
          </a:blip>
          <a:stretch>
            <a:fillRect/>
          </a:stretch>
        </p:blipFill>
        <p:spPr>
          <a:xfrm>
            <a:off x="6375280" y="5564944"/>
            <a:ext cx="7361387" cy="3302001"/>
          </a:xfrm>
          <a:prstGeom prst="rect">
            <a:avLst/>
          </a:prstGeom>
          <a:ln w="12700">
            <a:miter lim="400000"/>
          </a:ln>
        </p:spPr>
      </p:pic>
      <p:pic>
        <p:nvPicPr>
          <p:cNvPr id="216" name="finra-logo.png" descr="finra-logo.png"/>
          <p:cNvPicPr>
            <a:picLocks noChangeAspect="1"/>
          </p:cNvPicPr>
          <p:nvPr/>
        </p:nvPicPr>
        <p:blipFill>
          <a:blip r:embed="rId8">
            <a:extLst/>
          </a:blip>
          <a:stretch>
            <a:fillRect/>
          </a:stretch>
        </p:blipFill>
        <p:spPr>
          <a:xfrm>
            <a:off x="7149341" y="2250576"/>
            <a:ext cx="5844248" cy="2077448"/>
          </a:xfrm>
          <a:prstGeom prst="rect">
            <a:avLst/>
          </a:prstGeom>
          <a:ln w="12700">
            <a:miter lim="400000"/>
          </a:ln>
        </p:spPr>
      </p:pic>
      <p:pic>
        <p:nvPicPr>
          <p:cNvPr id="217" name="ge-appliances-a-haier-company-logo-vector.png" descr="ge-appliances-a-haier-company-logo-vector.png"/>
          <p:cNvPicPr>
            <a:picLocks noChangeAspect="1"/>
          </p:cNvPicPr>
          <p:nvPr/>
        </p:nvPicPr>
        <p:blipFill>
          <a:blip r:embed="rId9">
            <a:extLst/>
          </a:blip>
          <a:stretch>
            <a:fillRect/>
          </a:stretch>
        </p:blipFill>
        <p:spPr>
          <a:xfrm>
            <a:off x="4851400" y="866674"/>
            <a:ext cx="3302000"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17"/>
                                        </p:tgtEl>
                                        <p:attrNameLst>
                                          <p:attrName>style.visibility</p:attrName>
                                        </p:attrNameLst>
                                      </p:cBhvr>
                                      <p:to>
                                        <p:strVal val="visible"/>
                                      </p:to>
                                    </p:set>
                                    <p:anim calcmode="lin" valueType="num">
                                      <p:cBhvr>
                                        <p:cTn id="7" dur="4000" fill="hold"/>
                                        <p:tgtEl>
                                          <p:spTgt spid="217"/>
                                        </p:tgtEl>
                                        <p:attrNameLst>
                                          <p:attrName>ppt_x</p:attrName>
                                        </p:attrNameLst>
                                      </p:cBhvr>
                                      <p:tavLst>
                                        <p:tav tm="0">
                                          <p:val>
                                            <p:strVal val="0-#ppt_w/2"/>
                                          </p:val>
                                        </p:tav>
                                        <p:tav tm="100000">
                                          <p:val>
                                            <p:strVal val="#ppt_x"/>
                                          </p:val>
                                        </p:tav>
                                      </p:tavLst>
                                    </p:anim>
                                    <p:anim calcmode="lin" valueType="num">
                                      <p:cBhvr>
                                        <p:cTn id="8" dur="4000" fill="hold"/>
                                        <p:tgtEl>
                                          <p:spTgt spid="2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4000" fill="hold"/>
                                        <p:tgtEl>
                                          <p:spTgt spid="210"/>
                                        </p:tgtEl>
                                        <p:attrNameLst>
                                          <p:attrName>ppt_x</p:attrName>
                                        </p:attrNameLst>
                                      </p:cBhvr>
                                      <p:tavLst>
                                        <p:tav tm="0">
                                          <p:val>
                                            <p:strVal val="0-#ppt_w/2"/>
                                          </p:val>
                                        </p:tav>
                                        <p:tav tm="100000">
                                          <p:val>
                                            <p:strVal val="#ppt_x"/>
                                          </p:val>
                                        </p:tav>
                                      </p:tavLst>
                                    </p:anim>
                                    <p:anim calcmode="lin" valueType="num">
                                      <p:cBhvr>
                                        <p:cTn id="14" dur="4000" fill="hold"/>
                                        <p:tgtEl>
                                          <p:spTgt spid="2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16"/>
                                        </p:tgtEl>
                                        <p:attrNameLst>
                                          <p:attrName>style.visibility</p:attrName>
                                        </p:attrNameLst>
                                      </p:cBhvr>
                                      <p:to>
                                        <p:strVal val="visible"/>
                                      </p:to>
                                    </p:set>
                                    <p:anim calcmode="lin" valueType="num">
                                      <p:cBhvr>
                                        <p:cTn id="19" dur="4000" fill="hold"/>
                                        <p:tgtEl>
                                          <p:spTgt spid="216"/>
                                        </p:tgtEl>
                                        <p:attrNameLst>
                                          <p:attrName>ppt_x</p:attrName>
                                        </p:attrNameLst>
                                      </p:cBhvr>
                                      <p:tavLst>
                                        <p:tav tm="0">
                                          <p:val>
                                            <p:strVal val="0-#ppt_w/2"/>
                                          </p:val>
                                        </p:tav>
                                        <p:tav tm="100000">
                                          <p:val>
                                            <p:strVal val="#ppt_x"/>
                                          </p:val>
                                        </p:tav>
                                      </p:tavLst>
                                    </p:anim>
                                    <p:anim calcmode="lin" valueType="num">
                                      <p:cBhvr>
                                        <p:cTn id="20" dur="4000" fill="hold"/>
                                        <p:tgtEl>
                                          <p:spTgt spid="2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11"/>
                                        </p:tgtEl>
                                        <p:attrNameLst>
                                          <p:attrName>style.visibility</p:attrName>
                                        </p:attrNameLst>
                                      </p:cBhvr>
                                      <p:to>
                                        <p:strVal val="visible"/>
                                      </p:to>
                                    </p:set>
                                    <p:anim calcmode="lin" valueType="num">
                                      <p:cBhvr>
                                        <p:cTn id="25" dur="4000" fill="hold"/>
                                        <p:tgtEl>
                                          <p:spTgt spid="211"/>
                                        </p:tgtEl>
                                        <p:attrNameLst>
                                          <p:attrName>ppt_x</p:attrName>
                                        </p:attrNameLst>
                                      </p:cBhvr>
                                      <p:tavLst>
                                        <p:tav tm="0">
                                          <p:val>
                                            <p:strVal val="0-#ppt_w/2"/>
                                          </p:val>
                                        </p:tav>
                                        <p:tav tm="100000">
                                          <p:val>
                                            <p:strVal val="#ppt_x"/>
                                          </p:val>
                                        </p:tav>
                                      </p:tavLst>
                                    </p:anim>
                                    <p:anim calcmode="lin" valueType="num">
                                      <p:cBhvr>
                                        <p:cTn id="26" dur="4000" fill="hold"/>
                                        <p:tgtEl>
                                          <p:spTgt spid="2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13"/>
                                        </p:tgtEl>
                                        <p:attrNameLst>
                                          <p:attrName>style.visibility</p:attrName>
                                        </p:attrNameLst>
                                      </p:cBhvr>
                                      <p:to>
                                        <p:strVal val="visible"/>
                                      </p:to>
                                    </p:set>
                                    <p:anim calcmode="lin" valueType="num">
                                      <p:cBhvr>
                                        <p:cTn id="31" dur="4000" fill="hold"/>
                                        <p:tgtEl>
                                          <p:spTgt spid="213"/>
                                        </p:tgtEl>
                                        <p:attrNameLst>
                                          <p:attrName>ppt_x</p:attrName>
                                        </p:attrNameLst>
                                      </p:cBhvr>
                                      <p:tavLst>
                                        <p:tav tm="0">
                                          <p:val>
                                            <p:strVal val="0-#ppt_w/2"/>
                                          </p:val>
                                        </p:tav>
                                        <p:tav tm="100000">
                                          <p:val>
                                            <p:strVal val="#ppt_x"/>
                                          </p:val>
                                        </p:tav>
                                      </p:tavLst>
                                    </p:anim>
                                    <p:anim calcmode="lin" valueType="num">
                                      <p:cBhvr>
                                        <p:cTn id="32" dur="4000" fill="hold"/>
                                        <p:tgtEl>
                                          <p:spTgt spid="21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15"/>
                                        </p:tgtEl>
                                        <p:attrNameLst>
                                          <p:attrName>style.visibility</p:attrName>
                                        </p:attrNameLst>
                                      </p:cBhvr>
                                      <p:to>
                                        <p:strVal val="visible"/>
                                      </p:to>
                                    </p:set>
                                    <p:anim calcmode="lin" valueType="num">
                                      <p:cBhvr>
                                        <p:cTn id="37" dur="4000" fill="hold"/>
                                        <p:tgtEl>
                                          <p:spTgt spid="215"/>
                                        </p:tgtEl>
                                        <p:attrNameLst>
                                          <p:attrName>ppt_x</p:attrName>
                                        </p:attrNameLst>
                                      </p:cBhvr>
                                      <p:tavLst>
                                        <p:tav tm="0">
                                          <p:val>
                                            <p:strVal val="0-#ppt_w/2"/>
                                          </p:val>
                                        </p:tav>
                                        <p:tav tm="100000">
                                          <p:val>
                                            <p:strVal val="#ppt_x"/>
                                          </p:val>
                                        </p:tav>
                                      </p:tavLst>
                                    </p:anim>
                                    <p:anim calcmode="lin" valueType="num">
                                      <p:cBhvr>
                                        <p:cTn id="38" dur="4000" fill="hold"/>
                                        <p:tgtEl>
                                          <p:spTgt spid="21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12"/>
                                        </p:tgtEl>
                                        <p:attrNameLst>
                                          <p:attrName>style.visibility</p:attrName>
                                        </p:attrNameLst>
                                      </p:cBhvr>
                                      <p:to>
                                        <p:strVal val="visible"/>
                                      </p:to>
                                    </p:set>
                                    <p:anim calcmode="lin" valueType="num">
                                      <p:cBhvr>
                                        <p:cTn id="43" dur="4000" fill="hold"/>
                                        <p:tgtEl>
                                          <p:spTgt spid="212"/>
                                        </p:tgtEl>
                                        <p:attrNameLst>
                                          <p:attrName>ppt_x</p:attrName>
                                        </p:attrNameLst>
                                      </p:cBhvr>
                                      <p:tavLst>
                                        <p:tav tm="0">
                                          <p:val>
                                            <p:strVal val="0-#ppt_w/2"/>
                                          </p:val>
                                        </p:tav>
                                        <p:tav tm="100000">
                                          <p:val>
                                            <p:strVal val="#ppt_x"/>
                                          </p:val>
                                        </p:tav>
                                      </p:tavLst>
                                    </p:anim>
                                    <p:anim calcmode="lin" valueType="num">
                                      <p:cBhvr>
                                        <p:cTn id="44" dur="40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214"/>
                                        </p:tgtEl>
                                        <p:attrNameLst>
                                          <p:attrName>style.visibility</p:attrName>
                                        </p:attrNameLst>
                                      </p:cBhvr>
                                      <p:to>
                                        <p:strVal val="visible"/>
                                      </p:to>
                                    </p:set>
                                    <p:anim calcmode="lin" valueType="num">
                                      <p:cBhvr>
                                        <p:cTn id="49" dur="4000" fill="hold"/>
                                        <p:tgtEl>
                                          <p:spTgt spid="214"/>
                                        </p:tgtEl>
                                        <p:attrNameLst>
                                          <p:attrName>ppt_x</p:attrName>
                                        </p:attrNameLst>
                                      </p:cBhvr>
                                      <p:tavLst>
                                        <p:tav tm="0">
                                          <p:val>
                                            <p:strVal val="0-#ppt_w/2"/>
                                          </p:val>
                                        </p:tav>
                                        <p:tav tm="100000">
                                          <p:val>
                                            <p:strVal val="#ppt_x"/>
                                          </p:val>
                                        </p:tav>
                                      </p:tavLst>
                                    </p:anim>
                                    <p:anim calcmode="lin" valueType="num">
                                      <p:cBhvr>
                                        <p:cTn id="50" dur="4000" fill="hold"/>
                                        <p:tgtEl>
                                          <p:spTgt spid="2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 grpId="7"/>
      <p:bldP build="whole" bldLvl="1" animBg="1" rev="0" advAuto="0" spid="216" grpId="3"/>
      <p:bldP build="whole" bldLvl="1" animBg="1" rev="0" advAuto="0" spid="210" grpId="2"/>
      <p:bldP build="whole" bldLvl="1" animBg="1" rev="0" advAuto="0" spid="217" grpId="1"/>
      <p:bldP build="whole" bldLvl="1" animBg="1" rev="0" advAuto="0" spid="211" grpId="4"/>
      <p:bldP build="whole" bldLvl="1" animBg="1" rev="0" advAuto="0" spid="213" grpId="5"/>
      <p:bldP build="whole" bldLvl="1" animBg="1" rev="0" advAuto="0" spid="214" grpId="8"/>
      <p:bldP build="whole" bldLvl="1" animBg="1" rev="0" advAuto="0" spid="215" grpId="6"/>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C2 Options"/>
          <p:cNvSpPr txBox="1"/>
          <p:nvPr>
            <p:ph type="title" idx="4294967295"/>
          </p:nvPr>
        </p:nvSpPr>
        <p:spPr>
          <a:xfrm>
            <a:off x="1270000" y="-1296988"/>
            <a:ext cx="10464800" cy="3302001"/>
          </a:xfrm>
          <a:prstGeom prst="rect">
            <a:avLst/>
          </a:prstGeom>
        </p:spPr>
        <p:txBody>
          <a:bodyPr anchor="b"/>
          <a:lstStyle>
            <a:lvl1pPr>
              <a:defRPr sz="6900"/>
            </a:lvl1pPr>
          </a:lstStyle>
          <a:p>
            <a:pPr/>
            <a:r>
              <a:t>EC2 Options</a:t>
            </a:r>
          </a:p>
        </p:txBody>
      </p:sp>
      <p:sp>
        <p:nvSpPr>
          <p:cNvPr id="220" name="On Demand - Allows you to pay a fixed rate by the hour (or by the second)…"/>
          <p:cNvSpPr txBox="1"/>
          <p:nvPr/>
        </p:nvSpPr>
        <p:spPr>
          <a:xfrm>
            <a:off x="1507680" y="3052420"/>
            <a:ext cx="1124613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On Demand - Allows you to pay a fixed rate by the hour (or by the second)</a:t>
            </a:r>
          </a:p>
          <a:p>
            <a:pPr algn="l"/>
            <a:r>
              <a:t>    with no commitment</a:t>
            </a:r>
          </a:p>
        </p:txBody>
      </p:sp>
      <p:sp>
        <p:nvSpPr>
          <p:cNvPr id="221" name="Reserved - Provides you with a capacity reservation, and offer a significant…"/>
          <p:cNvSpPr txBox="1"/>
          <p:nvPr/>
        </p:nvSpPr>
        <p:spPr>
          <a:xfrm>
            <a:off x="1533639" y="3964610"/>
            <a:ext cx="1138908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Reserved - Provides you with a capacity reservation, and offer a significant</a:t>
            </a:r>
          </a:p>
          <a:p>
            <a:pPr algn="l"/>
            <a:r>
              <a:t>    discount on the hourly charge for an instance. 1 year or 3 year terms.</a:t>
            </a:r>
          </a:p>
        </p:txBody>
      </p:sp>
      <p:sp>
        <p:nvSpPr>
          <p:cNvPr id="222" name="Spot - Enables you to bid whatever price you want for instance capacity,…"/>
          <p:cNvSpPr txBox="1"/>
          <p:nvPr/>
        </p:nvSpPr>
        <p:spPr>
          <a:xfrm>
            <a:off x="1518043" y="4929187"/>
            <a:ext cx="1101966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Spot - Enables you to bid whatever price you want for instance capacity,</a:t>
            </a:r>
          </a:p>
          <a:p>
            <a:pPr algn="l"/>
            <a:r>
              <a:t>    providing for even greater savings if your applications have flexible start</a:t>
            </a:r>
          </a:p>
          <a:p>
            <a:pPr algn="l"/>
            <a:r>
              <a:t>    and end times.</a:t>
            </a:r>
          </a:p>
        </p:txBody>
      </p:sp>
      <p:sp>
        <p:nvSpPr>
          <p:cNvPr id="223" name="Dedicated Hosts - Physical EC2 servers dedicated for your use. Dedicated…"/>
          <p:cNvSpPr txBox="1"/>
          <p:nvPr/>
        </p:nvSpPr>
        <p:spPr>
          <a:xfrm>
            <a:off x="1495387" y="6262065"/>
            <a:ext cx="11296117" cy="11976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Dedicated Hosts - Physical EC2 servers dedicated for your use. Dedicated</a:t>
            </a:r>
          </a:p>
          <a:p>
            <a:pPr algn="l"/>
            <a:r>
              <a:t>    Hosts can help you reduce costs by allowing you to use your existing</a:t>
            </a:r>
          </a:p>
          <a:p>
            <a:pPr algn="l"/>
            <a:r>
              <a:t>    server-bound software licenses.</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20"/>
                                        </p:tgtEl>
                                        <p:attrNameLst>
                                          <p:attrName>style.visibility</p:attrName>
                                        </p:attrNameLst>
                                      </p:cBhvr>
                                      <p:to>
                                        <p:strVal val="visible"/>
                                      </p:to>
                                    </p:set>
                                    <p:anim calcmode="lin" valueType="num">
                                      <p:cBhvr>
                                        <p:cTn id="7" dur="1500" fill="hold"/>
                                        <p:tgtEl>
                                          <p:spTgt spid="220"/>
                                        </p:tgtEl>
                                        <p:attrNameLst>
                                          <p:attrName>ppt_x</p:attrName>
                                        </p:attrNameLst>
                                      </p:cBhvr>
                                      <p:tavLst>
                                        <p:tav tm="0">
                                          <p:val>
                                            <p:strVal val="#ppt_x"/>
                                          </p:val>
                                        </p:tav>
                                        <p:tav tm="100000">
                                          <p:val>
                                            <p:strVal val="#ppt_x"/>
                                          </p:val>
                                        </p:tav>
                                      </p:tavLst>
                                    </p:anim>
                                    <p:anim calcmode="lin" valueType="num">
                                      <p:cBhvr>
                                        <p:cTn id="8" dur="1500" fill="hold"/>
                                        <p:tgtEl>
                                          <p:spTgt spid="22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221"/>
                                        </p:tgtEl>
                                        <p:attrNameLst>
                                          <p:attrName>style.visibility</p:attrName>
                                        </p:attrNameLst>
                                      </p:cBhvr>
                                      <p:to>
                                        <p:strVal val="visible"/>
                                      </p:to>
                                    </p:set>
                                    <p:anim calcmode="lin" valueType="num">
                                      <p:cBhvr>
                                        <p:cTn id="13" dur="1500" fill="hold"/>
                                        <p:tgtEl>
                                          <p:spTgt spid="221"/>
                                        </p:tgtEl>
                                        <p:attrNameLst>
                                          <p:attrName>ppt_x</p:attrName>
                                        </p:attrNameLst>
                                      </p:cBhvr>
                                      <p:tavLst>
                                        <p:tav tm="0">
                                          <p:val>
                                            <p:strVal val="#ppt_x"/>
                                          </p:val>
                                        </p:tav>
                                        <p:tav tm="100000">
                                          <p:val>
                                            <p:strVal val="#ppt_x"/>
                                          </p:val>
                                        </p:tav>
                                      </p:tavLst>
                                    </p:anim>
                                    <p:anim calcmode="lin" valueType="num">
                                      <p:cBhvr>
                                        <p:cTn id="14" dur="1500" fill="hold"/>
                                        <p:tgtEl>
                                          <p:spTgt spid="22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222"/>
                                        </p:tgtEl>
                                        <p:attrNameLst>
                                          <p:attrName>style.visibility</p:attrName>
                                        </p:attrNameLst>
                                      </p:cBhvr>
                                      <p:to>
                                        <p:strVal val="visible"/>
                                      </p:to>
                                    </p:set>
                                    <p:anim calcmode="lin" valueType="num">
                                      <p:cBhvr>
                                        <p:cTn id="19" dur="1500" fill="hold"/>
                                        <p:tgtEl>
                                          <p:spTgt spid="222"/>
                                        </p:tgtEl>
                                        <p:attrNameLst>
                                          <p:attrName>ppt_x</p:attrName>
                                        </p:attrNameLst>
                                      </p:cBhvr>
                                      <p:tavLst>
                                        <p:tav tm="0">
                                          <p:val>
                                            <p:strVal val="#ppt_x"/>
                                          </p:val>
                                        </p:tav>
                                        <p:tav tm="100000">
                                          <p:val>
                                            <p:strVal val="#ppt_x"/>
                                          </p:val>
                                        </p:tav>
                                      </p:tavLst>
                                    </p:anim>
                                    <p:anim calcmode="lin" valueType="num">
                                      <p:cBhvr>
                                        <p:cTn id="20" dur="1500" fill="hold"/>
                                        <p:tgtEl>
                                          <p:spTgt spid="22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223"/>
                                        </p:tgtEl>
                                        <p:attrNameLst>
                                          <p:attrName>style.visibility</p:attrName>
                                        </p:attrNameLst>
                                      </p:cBhvr>
                                      <p:to>
                                        <p:strVal val="visible"/>
                                      </p:to>
                                    </p:set>
                                    <p:anim calcmode="lin" valueType="num">
                                      <p:cBhvr>
                                        <p:cTn id="25" dur="1500" fill="hold"/>
                                        <p:tgtEl>
                                          <p:spTgt spid="223"/>
                                        </p:tgtEl>
                                        <p:attrNameLst>
                                          <p:attrName>ppt_x</p:attrName>
                                        </p:attrNameLst>
                                      </p:cBhvr>
                                      <p:tavLst>
                                        <p:tav tm="0">
                                          <p:val>
                                            <p:strVal val="#ppt_x"/>
                                          </p:val>
                                        </p:tav>
                                        <p:tav tm="100000">
                                          <p:val>
                                            <p:strVal val="#ppt_x"/>
                                          </p:val>
                                        </p:tav>
                                      </p:tavLst>
                                    </p:anim>
                                    <p:anim calcmode="lin" valueType="num">
                                      <p:cBhvr>
                                        <p:cTn id="26" dur="1500" fill="hold"/>
                                        <p:tgtEl>
                                          <p:spTgt spid="22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4"/>
      <p:bldP build="whole" bldLvl="1" animBg="1" rev="0" advAuto="0" spid="220" grpId="1"/>
      <p:bldP build="whole" bldLvl="1" animBg="1" rev="0" advAuto="0" spid="222" grpId="3"/>
      <p:bldP build="whole" bldLvl="1" animBg="1" rev="0" advAuto="0" spid="221"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On Demand"/>
          <p:cNvSpPr txBox="1"/>
          <p:nvPr>
            <p:ph type="title" idx="4294967295"/>
          </p:nvPr>
        </p:nvSpPr>
        <p:spPr>
          <a:xfrm>
            <a:off x="1270000" y="-1296988"/>
            <a:ext cx="10464800" cy="3302001"/>
          </a:xfrm>
          <a:prstGeom prst="rect">
            <a:avLst/>
          </a:prstGeom>
        </p:spPr>
        <p:txBody>
          <a:bodyPr anchor="b"/>
          <a:lstStyle>
            <a:lvl1pPr>
              <a:defRPr sz="6900"/>
            </a:lvl1pPr>
          </a:lstStyle>
          <a:p>
            <a:pPr/>
            <a:r>
              <a:t>On Demand</a:t>
            </a:r>
          </a:p>
        </p:txBody>
      </p:sp>
      <p:sp>
        <p:nvSpPr>
          <p:cNvPr id="226" name="Perfect for users that want the low cost and flexibility of Amazon EC2…"/>
          <p:cNvSpPr txBox="1"/>
          <p:nvPr/>
        </p:nvSpPr>
        <p:spPr>
          <a:xfrm>
            <a:off x="1507680" y="3052420"/>
            <a:ext cx="1060086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Perfect for users that want the low cost and flexibility of Amazon EC2</a:t>
            </a:r>
          </a:p>
          <a:p>
            <a:pPr algn="l"/>
            <a:r>
              <a:t>    without any up-front payment or long-term commitment</a:t>
            </a:r>
          </a:p>
        </p:txBody>
      </p:sp>
      <p:sp>
        <p:nvSpPr>
          <p:cNvPr id="227" name="Applications with short term, spiky, or unpredictable workloads that…"/>
          <p:cNvSpPr txBox="1"/>
          <p:nvPr/>
        </p:nvSpPr>
        <p:spPr>
          <a:xfrm>
            <a:off x="1533639" y="4174954"/>
            <a:ext cx="10362515"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Applications with short term, spiky, or unpredictable workloads that</a:t>
            </a:r>
          </a:p>
          <a:p>
            <a:pPr algn="l"/>
            <a:r>
              <a:t>    cannot be interrupted</a:t>
            </a:r>
          </a:p>
        </p:txBody>
      </p:sp>
      <p:sp>
        <p:nvSpPr>
          <p:cNvPr id="228" name="Applications being developed or tested on Amazon EC2 for the first time"/>
          <p:cNvSpPr txBox="1"/>
          <p:nvPr/>
        </p:nvSpPr>
        <p:spPr>
          <a:xfrm>
            <a:off x="1518043" y="5297487"/>
            <a:ext cx="1094468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Applications being developed or tested on Amazon EC2 for the first time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6"/>
                                        </p:tgtEl>
                                        <p:attrNameLst>
                                          <p:attrName>style.visibility</p:attrName>
                                        </p:attrNameLst>
                                      </p:cBhvr>
                                      <p:to>
                                        <p:strVal val="visible"/>
                                      </p:to>
                                    </p:set>
                                    <p:anim calcmode="lin" valueType="num">
                                      <p:cBhvr>
                                        <p:cTn id="7" dur="1000" fill="hold"/>
                                        <p:tgtEl>
                                          <p:spTgt spid="226"/>
                                        </p:tgtEl>
                                        <p:attrNameLst>
                                          <p:attrName>ppt_x</p:attrName>
                                        </p:attrNameLst>
                                      </p:cBhvr>
                                      <p:tavLst>
                                        <p:tav tm="0">
                                          <p:val>
                                            <p:strVal val="0-#ppt_w/2"/>
                                          </p:val>
                                        </p:tav>
                                        <p:tav tm="100000">
                                          <p:val>
                                            <p:strVal val="#ppt_x"/>
                                          </p:val>
                                        </p:tav>
                                      </p:tavLst>
                                    </p:anim>
                                    <p:anim calcmode="lin" valueType="num">
                                      <p:cBhvr>
                                        <p:cTn id="8" dur="1000" fill="hold"/>
                                        <p:tgtEl>
                                          <p:spTgt spid="2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27"/>
                                        </p:tgtEl>
                                        <p:attrNameLst>
                                          <p:attrName>style.visibility</p:attrName>
                                        </p:attrNameLst>
                                      </p:cBhvr>
                                      <p:to>
                                        <p:strVal val="visible"/>
                                      </p:to>
                                    </p:set>
                                    <p:anim calcmode="lin" valueType="num">
                                      <p:cBhvr>
                                        <p:cTn id="13" dur="1000" fill="hold"/>
                                        <p:tgtEl>
                                          <p:spTgt spid="227"/>
                                        </p:tgtEl>
                                        <p:attrNameLst>
                                          <p:attrName>ppt_x</p:attrName>
                                        </p:attrNameLst>
                                      </p:cBhvr>
                                      <p:tavLst>
                                        <p:tav tm="0">
                                          <p:val>
                                            <p:strVal val="0-#ppt_w/2"/>
                                          </p:val>
                                        </p:tav>
                                        <p:tav tm="100000">
                                          <p:val>
                                            <p:strVal val="#ppt_x"/>
                                          </p:val>
                                        </p:tav>
                                      </p:tavLst>
                                    </p:anim>
                                    <p:anim calcmode="lin" valueType="num">
                                      <p:cBhvr>
                                        <p:cTn id="14" dur="1000" fill="hold"/>
                                        <p:tgtEl>
                                          <p:spTgt spid="22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28"/>
                                        </p:tgtEl>
                                        <p:attrNameLst>
                                          <p:attrName>style.visibility</p:attrName>
                                        </p:attrNameLst>
                                      </p:cBhvr>
                                      <p:to>
                                        <p:strVal val="visible"/>
                                      </p:to>
                                    </p:set>
                                    <p:anim calcmode="lin" valueType="num">
                                      <p:cBhvr>
                                        <p:cTn id="19" dur="1000" fill="hold"/>
                                        <p:tgtEl>
                                          <p:spTgt spid="228"/>
                                        </p:tgtEl>
                                        <p:attrNameLst>
                                          <p:attrName>ppt_x</p:attrName>
                                        </p:attrNameLst>
                                      </p:cBhvr>
                                      <p:tavLst>
                                        <p:tav tm="0">
                                          <p:val>
                                            <p:strVal val="0-#ppt_w/2"/>
                                          </p:val>
                                        </p:tav>
                                        <p:tav tm="100000">
                                          <p:val>
                                            <p:strVal val="#ppt_x"/>
                                          </p:val>
                                        </p:tav>
                                      </p:tavLst>
                                    </p:anim>
                                    <p:anim calcmode="lin" valueType="num">
                                      <p:cBhvr>
                                        <p:cTn id="20" dur="1000" fill="hold"/>
                                        <p:tgtEl>
                                          <p:spTgt spid="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3"/>
      <p:bldP build="whole" bldLvl="1" animBg="1" rev="0" advAuto="0" spid="227" grpId="2"/>
      <p:bldP build="whole" bldLvl="1" animBg="1" rev="0" advAuto="0" spid="226"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Reserved Instances"/>
          <p:cNvSpPr txBox="1"/>
          <p:nvPr>
            <p:ph type="title" idx="4294967295"/>
          </p:nvPr>
        </p:nvSpPr>
        <p:spPr>
          <a:xfrm>
            <a:off x="1270000" y="-1296988"/>
            <a:ext cx="10464800" cy="3302001"/>
          </a:xfrm>
          <a:prstGeom prst="rect">
            <a:avLst/>
          </a:prstGeom>
        </p:spPr>
        <p:txBody>
          <a:bodyPr anchor="b"/>
          <a:lstStyle>
            <a:lvl1pPr>
              <a:defRPr sz="6900"/>
            </a:lvl1pPr>
          </a:lstStyle>
          <a:p>
            <a:pPr/>
            <a:r>
              <a:t>Reserved Instances</a:t>
            </a:r>
          </a:p>
        </p:txBody>
      </p:sp>
      <p:sp>
        <p:nvSpPr>
          <p:cNvPr id="231" name="Applications with steady state or predictable usage"/>
          <p:cNvSpPr txBox="1"/>
          <p:nvPr/>
        </p:nvSpPr>
        <p:spPr>
          <a:xfrm>
            <a:off x="1507680" y="3236570"/>
            <a:ext cx="78908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Applications with steady state or predictable usage</a:t>
            </a:r>
          </a:p>
        </p:txBody>
      </p:sp>
      <p:sp>
        <p:nvSpPr>
          <p:cNvPr id="232" name="Applications that require reserved capacity"/>
          <p:cNvSpPr txBox="1"/>
          <p:nvPr/>
        </p:nvSpPr>
        <p:spPr>
          <a:xfrm>
            <a:off x="1533639" y="4082879"/>
            <a:ext cx="667870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Applications that require reserved capacity</a:t>
            </a:r>
          </a:p>
        </p:txBody>
      </p:sp>
      <p:sp>
        <p:nvSpPr>
          <p:cNvPr id="233" name="Users can make up-front payments to reduce their total computing costs…"/>
          <p:cNvSpPr txBox="1"/>
          <p:nvPr/>
        </p:nvSpPr>
        <p:spPr>
          <a:xfrm>
            <a:off x="1543443" y="4929187"/>
            <a:ext cx="1112634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Users can make up-front payments to reduce their total computing costs</a:t>
            </a:r>
          </a:p>
          <a:p>
            <a:pPr algn="l"/>
            <a:r>
              <a:t>    even further</a:t>
            </a:r>
          </a:p>
        </p:txBody>
      </p:sp>
      <p:sp>
        <p:nvSpPr>
          <p:cNvPr id="234" name="Standard RIs (up to 75% off On-Demand)"/>
          <p:cNvSpPr txBox="1"/>
          <p:nvPr/>
        </p:nvSpPr>
        <p:spPr>
          <a:xfrm>
            <a:off x="2096655" y="6143795"/>
            <a:ext cx="63766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Standard RIs (up to 75% off On-Demand)</a:t>
            </a:r>
          </a:p>
        </p:txBody>
      </p:sp>
      <p:sp>
        <p:nvSpPr>
          <p:cNvPr id="235" name="Convertible RIs (up to 54% off on-demand) feature the capability to…"/>
          <p:cNvSpPr txBox="1"/>
          <p:nvPr/>
        </p:nvSpPr>
        <p:spPr>
          <a:xfrm>
            <a:off x="1633168" y="6621804"/>
            <a:ext cx="1094689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Convertible RIs (up to 54% off on-demand) feature the capability to</a:t>
            </a:r>
          </a:p>
          <a:p>
            <a:pPr algn="l"/>
            <a:r>
              <a:t>         change the attributes of the RI as long as the exchange results in the</a:t>
            </a:r>
          </a:p>
          <a:p>
            <a:pPr algn="l"/>
            <a:r>
              <a:t>         creation of Reserved Instances of equal or greater value</a:t>
            </a:r>
          </a:p>
        </p:txBody>
      </p:sp>
      <p:sp>
        <p:nvSpPr>
          <p:cNvPr id="236" name="Scheduled RIs are available to launch within the time window you…"/>
          <p:cNvSpPr txBox="1"/>
          <p:nvPr/>
        </p:nvSpPr>
        <p:spPr>
          <a:xfrm>
            <a:off x="1629854" y="7836413"/>
            <a:ext cx="11228833" cy="15659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Scheduled RIs are available to launch within the time window you</a:t>
            </a:r>
          </a:p>
          <a:p>
            <a:pPr lvl="1" indent="0" algn="l"/>
            <a:r>
              <a:t>         reserve. This option allows you to match your capacity reservation to a</a:t>
            </a:r>
          </a:p>
          <a:p>
            <a:pPr lvl="1" indent="0" algn="l"/>
            <a:r>
              <a:t>         predictable recurring schedule that only requires a fraction of a day,</a:t>
            </a:r>
          </a:p>
          <a:p>
            <a:pPr lvl="1" indent="0" algn="l"/>
            <a:r>
              <a:t>         a week, or a month</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31"/>
                                        </p:tgtEl>
                                        <p:attrNameLst>
                                          <p:attrName>style.visibility</p:attrName>
                                        </p:attrNameLst>
                                      </p:cBhvr>
                                      <p:to>
                                        <p:strVal val="visible"/>
                                      </p:to>
                                    </p:set>
                                    <p:anim calcmode="lin" valueType="num">
                                      <p:cBhvr>
                                        <p:cTn id="7" dur="1500" fill="hold"/>
                                        <p:tgtEl>
                                          <p:spTgt spid="231"/>
                                        </p:tgtEl>
                                        <p:attrNameLst>
                                          <p:attrName>ppt_w</p:attrName>
                                        </p:attrNameLst>
                                      </p:cBhvr>
                                      <p:tavLst>
                                        <p:tav tm="0">
                                          <p:val>
                                            <p:fltVal val="0"/>
                                          </p:val>
                                        </p:tav>
                                        <p:tav tm="100000">
                                          <p:val>
                                            <p:strVal val="#ppt_w"/>
                                          </p:val>
                                        </p:tav>
                                      </p:tavLst>
                                    </p:anim>
                                    <p:anim calcmode="lin" valueType="num">
                                      <p:cBhvr>
                                        <p:cTn id="8" dur="1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32"/>
                                        </p:tgtEl>
                                        <p:attrNameLst>
                                          <p:attrName>style.visibility</p:attrName>
                                        </p:attrNameLst>
                                      </p:cBhvr>
                                      <p:to>
                                        <p:strVal val="visible"/>
                                      </p:to>
                                    </p:set>
                                    <p:anim calcmode="lin" valueType="num">
                                      <p:cBhvr>
                                        <p:cTn id="13" dur="1500" fill="hold"/>
                                        <p:tgtEl>
                                          <p:spTgt spid="232"/>
                                        </p:tgtEl>
                                        <p:attrNameLst>
                                          <p:attrName>ppt_w</p:attrName>
                                        </p:attrNameLst>
                                      </p:cBhvr>
                                      <p:tavLst>
                                        <p:tav tm="0">
                                          <p:val>
                                            <p:fltVal val="0"/>
                                          </p:val>
                                        </p:tav>
                                        <p:tav tm="100000">
                                          <p:val>
                                            <p:strVal val="#ppt_w"/>
                                          </p:val>
                                        </p:tav>
                                      </p:tavLst>
                                    </p:anim>
                                    <p:anim calcmode="lin" valueType="num">
                                      <p:cBhvr>
                                        <p:cTn id="14" dur="1500" fill="hold"/>
                                        <p:tgtEl>
                                          <p:spTgt spid="23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33"/>
                                        </p:tgtEl>
                                        <p:attrNameLst>
                                          <p:attrName>style.visibility</p:attrName>
                                        </p:attrNameLst>
                                      </p:cBhvr>
                                      <p:to>
                                        <p:strVal val="visible"/>
                                      </p:to>
                                    </p:set>
                                    <p:anim calcmode="lin" valueType="num">
                                      <p:cBhvr>
                                        <p:cTn id="19" dur="1500" fill="hold"/>
                                        <p:tgtEl>
                                          <p:spTgt spid="233"/>
                                        </p:tgtEl>
                                        <p:attrNameLst>
                                          <p:attrName>ppt_w</p:attrName>
                                        </p:attrNameLst>
                                      </p:cBhvr>
                                      <p:tavLst>
                                        <p:tav tm="0">
                                          <p:val>
                                            <p:fltVal val="0"/>
                                          </p:val>
                                        </p:tav>
                                        <p:tav tm="100000">
                                          <p:val>
                                            <p:strVal val="#ppt_w"/>
                                          </p:val>
                                        </p:tav>
                                      </p:tavLst>
                                    </p:anim>
                                    <p:anim calcmode="lin" valueType="num">
                                      <p:cBhvr>
                                        <p:cTn id="20" dur="1500" fill="hold"/>
                                        <p:tgtEl>
                                          <p:spTgt spid="23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34"/>
                                        </p:tgtEl>
                                        <p:attrNameLst>
                                          <p:attrName>style.visibility</p:attrName>
                                        </p:attrNameLst>
                                      </p:cBhvr>
                                      <p:to>
                                        <p:strVal val="visible"/>
                                      </p:to>
                                    </p:set>
                                    <p:anim calcmode="lin" valueType="num">
                                      <p:cBhvr>
                                        <p:cTn id="25" dur="1500" fill="hold"/>
                                        <p:tgtEl>
                                          <p:spTgt spid="234"/>
                                        </p:tgtEl>
                                        <p:attrNameLst>
                                          <p:attrName>ppt_w</p:attrName>
                                        </p:attrNameLst>
                                      </p:cBhvr>
                                      <p:tavLst>
                                        <p:tav tm="0">
                                          <p:val>
                                            <p:fltVal val="0"/>
                                          </p:val>
                                        </p:tav>
                                        <p:tav tm="100000">
                                          <p:val>
                                            <p:strVal val="#ppt_w"/>
                                          </p:val>
                                        </p:tav>
                                      </p:tavLst>
                                    </p:anim>
                                    <p:anim calcmode="lin" valueType="num">
                                      <p:cBhvr>
                                        <p:cTn id="26" dur="1500" fill="hold"/>
                                        <p:tgtEl>
                                          <p:spTgt spid="23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35"/>
                                        </p:tgtEl>
                                        <p:attrNameLst>
                                          <p:attrName>style.visibility</p:attrName>
                                        </p:attrNameLst>
                                      </p:cBhvr>
                                      <p:to>
                                        <p:strVal val="visible"/>
                                      </p:to>
                                    </p:set>
                                    <p:anim calcmode="lin" valueType="num">
                                      <p:cBhvr>
                                        <p:cTn id="31" dur="1500" fill="hold"/>
                                        <p:tgtEl>
                                          <p:spTgt spid="235"/>
                                        </p:tgtEl>
                                        <p:attrNameLst>
                                          <p:attrName>ppt_w</p:attrName>
                                        </p:attrNameLst>
                                      </p:cBhvr>
                                      <p:tavLst>
                                        <p:tav tm="0">
                                          <p:val>
                                            <p:fltVal val="0"/>
                                          </p:val>
                                        </p:tav>
                                        <p:tav tm="100000">
                                          <p:val>
                                            <p:strVal val="#ppt_w"/>
                                          </p:val>
                                        </p:tav>
                                      </p:tavLst>
                                    </p:anim>
                                    <p:anim calcmode="lin" valueType="num">
                                      <p:cBhvr>
                                        <p:cTn id="32" dur="1500" fill="hold"/>
                                        <p:tgtEl>
                                          <p:spTgt spid="23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36"/>
                                        </p:tgtEl>
                                        <p:attrNameLst>
                                          <p:attrName>style.visibility</p:attrName>
                                        </p:attrNameLst>
                                      </p:cBhvr>
                                      <p:to>
                                        <p:strVal val="visible"/>
                                      </p:to>
                                    </p:set>
                                    <p:anim calcmode="lin" valueType="num">
                                      <p:cBhvr>
                                        <p:cTn id="37" dur="1500" fill="hold"/>
                                        <p:tgtEl>
                                          <p:spTgt spid="236"/>
                                        </p:tgtEl>
                                        <p:attrNameLst>
                                          <p:attrName>ppt_w</p:attrName>
                                        </p:attrNameLst>
                                      </p:cBhvr>
                                      <p:tavLst>
                                        <p:tav tm="0">
                                          <p:val>
                                            <p:fltVal val="0"/>
                                          </p:val>
                                        </p:tav>
                                        <p:tav tm="100000">
                                          <p:val>
                                            <p:strVal val="#ppt_w"/>
                                          </p:val>
                                        </p:tav>
                                      </p:tavLst>
                                    </p:anim>
                                    <p:anim calcmode="lin" valueType="num">
                                      <p:cBhvr>
                                        <p:cTn id="38" dur="1500" fill="hold"/>
                                        <p:tgtEl>
                                          <p:spTgt spid="2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5"/>
      <p:bldP build="whole" bldLvl="1" animBg="1" rev="0" advAuto="0" spid="236" grpId="6"/>
      <p:bldP build="whole" bldLvl="1" animBg="1" rev="0" advAuto="0" spid="231" grpId="1"/>
      <p:bldP build="whole" bldLvl="1" animBg="1" rev="0" advAuto="0" spid="233" grpId="3"/>
      <p:bldP build="whole" bldLvl="1" animBg="1" rev="0" advAuto="0" spid="232" grpId="2"/>
      <p:bldP build="whole" bldLvl="1" animBg="1" rev="0" advAuto="0" spid="234"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IAM allows you to manage users and their level of access to the AWS console. It is important to understand IAM and how it works, both for the exam and for administrating an AWS account in real life."/>
          <p:cNvSpPr txBox="1"/>
          <p:nvPr>
            <p:ph type="ctrTitle"/>
          </p:nvPr>
        </p:nvSpPr>
        <p:spPr>
          <a:xfrm>
            <a:off x="1270000" y="4914900"/>
            <a:ext cx="10464800" cy="3302000"/>
          </a:xfrm>
          <a:prstGeom prst="rect">
            <a:avLst/>
          </a:prstGeom>
        </p:spPr>
        <p:txBody>
          <a:bodyPr/>
          <a:lstStyle>
            <a:lvl1pPr>
              <a:defRPr sz="3700">
                <a:latin typeface="Helvetica Neue"/>
                <a:ea typeface="Helvetica Neue"/>
                <a:cs typeface="Helvetica Neue"/>
                <a:sym typeface="Helvetica Neue"/>
              </a:defRPr>
            </a:lvl1pPr>
          </a:lstStyle>
          <a:p>
            <a:pPr/>
            <a:r>
              <a:t>IAM allows you to manage users and their level of access to the AWS console. It is important to understand IAM and how it works, both for the exam and for administrating an AWS account in real life.</a:t>
            </a:r>
          </a:p>
        </p:txBody>
      </p:sp>
      <p:pic>
        <p:nvPicPr>
          <p:cNvPr id="122" name="aws-iam-logo-png-transparent.png" descr="aws-iam-logo-png-transparent.png"/>
          <p:cNvPicPr>
            <a:picLocks noChangeAspect="1"/>
          </p:cNvPicPr>
          <p:nvPr/>
        </p:nvPicPr>
        <p:blipFill>
          <a:blip r:embed="rId2">
            <a:extLst/>
          </a:blip>
          <a:stretch>
            <a:fillRect/>
          </a:stretch>
        </p:blipFill>
        <p:spPr>
          <a:xfrm>
            <a:off x="5639883" y="1638300"/>
            <a:ext cx="1725034"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pot Instances"/>
          <p:cNvSpPr txBox="1"/>
          <p:nvPr>
            <p:ph type="title" idx="4294967295"/>
          </p:nvPr>
        </p:nvSpPr>
        <p:spPr>
          <a:xfrm>
            <a:off x="1270000" y="-1296988"/>
            <a:ext cx="10464800" cy="3302001"/>
          </a:xfrm>
          <a:prstGeom prst="rect">
            <a:avLst/>
          </a:prstGeom>
        </p:spPr>
        <p:txBody>
          <a:bodyPr anchor="b"/>
          <a:lstStyle>
            <a:lvl1pPr>
              <a:defRPr sz="6900"/>
            </a:lvl1pPr>
          </a:lstStyle>
          <a:p>
            <a:pPr/>
            <a:r>
              <a:t>Spot Instances</a:t>
            </a:r>
          </a:p>
        </p:txBody>
      </p:sp>
      <p:sp>
        <p:nvSpPr>
          <p:cNvPr id="239" name="Applications that have flexible start and end times"/>
          <p:cNvSpPr txBox="1"/>
          <p:nvPr/>
        </p:nvSpPr>
        <p:spPr>
          <a:xfrm>
            <a:off x="1507680" y="3236570"/>
            <a:ext cx="77049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Applications that have flexible start and end times</a:t>
            </a:r>
          </a:p>
        </p:txBody>
      </p:sp>
      <p:sp>
        <p:nvSpPr>
          <p:cNvPr id="240" name="Applications that are only feasible at very low compute prices"/>
          <p:cNvSpPr txBox="1"/>
          <p:nvPr/>
        </p:nvSpPr>
        <p:spPr>
          <a:xfrm>
            <a:off x="1533639" y="4082879"/>
            <a:ext cx="937496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Applications that are only feasible at very low compute prices</a:t>
            </a:r>
          </a:p>
        </p:txBody>
      </p:sp>
      <p:sp>
        <p:nvSpPr>
          <p:cNvPr id="241" name="Users with an urgent need for large amounts of additional computing…"/>
          <p:cNvSpPr txBox="1"/>
          <p:nvPr/>
        </p:nvSpPr>
        <p:spPr>
          <a:xfrm>
            <a:off x="1530743" y="4929187"/>
            <a:ext cx="1053228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Users with an urgent need for large amounts of additional computing</a:t>
            </a:r>
          </a:p>
          <a:p>
            <a:pPr algn="l"/>
            <a:r>
              <a:t>    capacity</a:t>
            </a:r>
          </a:p>
        </p:txBody>
      </p:sp>
      <p:sp>
        <p:nvSpPr>
          <p:cNvPr id="242" name="If a Spot instance is terminated by Amazon EC2, you will not be charged…"/>
          <p:cNvSpPr txBox="1"/>
          <p:nvPr/>
        </p:nvSpPr>
        <p:spPr>
          <a:xfrm>
            <a:off x="1518043" y="5959645"/>
            <a:ext cx="11363555"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If a Spot instance is terminated by Amazon EC2, you will not be charged</a:t>
            </a:r>
          </a:p>
          <a:p>
            <a:pPr algn="l"/>
            <a:r>
              <a:t>    for a partial hour of usage. However, if you terminate the instance yourself,</a:t>
            </a:r>
          </a:p>
          <a:p>
            <a:pPr algn="l"/>
            <a:r>
              <a:t>    you will be charged for the complete hour in which the instance ran.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lt" backwards="0">
                                    <p:tmAbs val="0"/>
                                  </p:iterate>
                                  <p:childTnLst>
                                    <p:set>
                                      <p:cBhvr>
                                        <p:cTn id="6" fill="hold"/>
                                        <p:tgtEl>
                                          <p:spTgt spid="239"/>
                                        </p:tgtEl>
                                        <p:attrNameLst>
                                          <p:attrName>style.visibility</p:attrName>
                                        </p:attrNameLst>
                                      </p:cBhvr>
                                      <p:to>
                                        <p:strVal val="visible"/>
                                      </p:to>
                                    </p:set>
                                    <p:anim calcmode="lin" valueType="num">
                                      <p:cBhvr>
                                        <p:cTn id="7" dur="1500" fill="hold"/>
                                        <p:tgtEl>
                                          <p:spTgt spid="239"/>
                                        </p:tgtEl>
                                        <p:attrNameLst>
                                          <p:attrName>ppt_x</p:attrName>
                                        </p:attrNameLst>
                                      </p:cBhvr>
                                      <p:tavLst>
                                        <p:tav tm="0">
                                          <p:val>
                                            <p:strVal val="1+#ppt_w/2"/>
                                          </p:val>
                                        </p:tav>
                                        <p:tav tm="100000">
                                          <p:val>
                                            <p:strVal val="#ppt_x"/>
                                          </p:val>
                                        </p:tav>
                                      </p:tavLst>
                                    </p:anim>
                                    <p:anim calcmode="lin" valueType="num">
                                      <p:cBhvr>
                                        <p:cTn id="8" dur="1500" fill="hold"/>
                                        <p:tgtEl>
                                          <p:spTgt spid="2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2" presetID="2" grpId="2" fill="hold">
                                  <p:stCondLst>
                                    <p:cond delay="0"/>
                                  </p:stCondLst>
                                  <p:iterate type="lt" backwards="0">
                                    <p:tmAbs val="0"/>
                                  </p:iterate>
                                  <p:childTnLst>
                                    <p:set>
                                      <p:cBhvr>
                                        <p:cTn id="12" fill="hold"/>
                                        <p:tgtEl>
                                          <p:spTgt spid="240"/>
                                        </p:tgtEl>
                                        <p:attrNameLst>
                                          <p:attrName>style.visibility</p:attrName>
                                        </p:attrNameLst>
                                      </p:cBhvr>
                                      <p:to>
                                        <p:strVal val="visible"/>
                                      </p:to>
                                    </p:set>
                                    <p:anim calcmode="lin" valueType="num">
                                      <p:cBhvr>
                                        <p:cTn id="13" dur="1500" fill="hold"/>
                                        <p:tgtEl>
                                          <p:spTgt spid="240"/>
                                        </p:tgtEl>
                                        <p:attrNameLst>
                                          <p:attrName>ppt_x</p:attrName>
                                        </p:attrNameLst>
                                      </p:cBhvr>
                                      <p:tavLst>
                                        <p:tav tm="0">
                                          <p:val>
                                            <p:strVal val="1+#ppt_w/2"/>
                                          </p:val>
                                        </p:tav>
                                        <p:tav tm="100000">
                                          <p:val>
                                            <p:strVal val="#ppt_x"/>
                                          </p:val>
                                        </p:tav>
                                      </p:tavLst>
                                    </p:anim>
                                    <p:anim calcmode="lin" valueType="num">
                                      <p:cBhvr>
                                        <p:cTn id="14" dur="1500" fill="hold"/>
                                        <p:tgtEl>
                                          <p:spTgt spid="24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lt" backwards="0">
                                    <p:tmAbs val="0"/>
                                  </p:iterate>
                                  <p:childTnLst>
                                    <p:set>
                                      <p:cBhvr>
                                        <p:cTn id="18" fill="hold"/>
                                        <p:tgtEl>
                                          <p:spTgt spid="241"/>
                                        </p:tgtEl>
                                        <p:attrNameLst>
                                          <p:attrName>style.visibility</p:attrName>
                                        </p:attrNameLst>
                                      </p:cBhvr>
                                      <p:to>
                                        <p:strVal val="visible"/>
                                      </p:to>
                                    </p:set>
                                    <p:anim calcmode="lin" valueType="num">
                                      <p:cBhvr>
                                        <p:cTn id="19" dur="1500" fill="hold"/>
                                        <p:tgtEl>
                                          <p:spTgt spid="241"/>
                                        </p:tgtEl>
                                        <p:attrNameLst>
                                          <p:attrName>ppt_x</p:attrName>
                                        </p:attrNameLst>
                                      </p:cBhvr>
                                      <p:tavLst>
                                        <p:tav tm="0">
                                          <p:val>
                                            <p:strVal val="1+#ppt_w/2"/>
                                          </p:val>
                                        </p:tav>
                                        <p:tav tm="100000">
                                          <p:val>
                                            <p:strVal val="#ppt_x"/>
                                          </p:val>
                                        </p:tav>
                                      </p:tavLst>
                                    </p:anim>
                                    <p:anim calcmode="lin" valueType="num">
                                      <p:cBhvr>
                                        <p:cTn id="20" dur="1500" fill="hold"/>
                                        <p:tgtEl>
                                          <p:spTgt spid="24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2" presetID="2" grpId="4" fill="hold">
                                  <p:stCondLst>
                                    <p:cond delay="0"/>
                                  </p:stCondLst>
                                  <p:iterate type="lt" backwards="0">
                                    <p:tmAbs val="0"/>
                                  </p:iterate>
                                  <p:childTnLst>
                                    <p:set>
                                      <p:cBhvr>
                                        <p:cTn id="24" fill="hold"/>
                                        <p:tgtEl>
                                          <p:spTgt spid="242"/>
                                        </p:tgtEl>
                                        <p:attrNameLst>
                                          <p:attrName>style.visibility</p:attrName>
                                        </p:attrNameLst>
                                      </p:cBhvr>
                                      <p:to>
                                        <p:strVal val="visible"/>
                                      </p:to>
                                    </p:set>
                                    <p:anim calcmode="lin" valueType="num">
                                      <p:cBhvr>
                                        <p:cTn id="25" dur="1500" fill="hold"/>
                                        <p:tgtEl>
                                          <p:spTgt spid="242"/>
                                        </p:tgtEl>
                                        <p:attrNameLst>
                                          <p:attrName>ppt_x</p:attrName>
                                        </p:attrNameLst>
                                      </p:cBhvr>
                                      <p:tavLst>
                                        <p:tav tm="0">
                                          <p:val>
                                            <p:strVal val="1+#ppt_w/2"/>
                                          </p:val>
                                        </p:tav>
                                        <p:tav tm="100000">
                                          <p:val>
                                            <p:strVal val="#ppt_x"/>
                                          </p:val>
                                        </p:tav>
                                      </p:tavLst>
                                    </p:anim>
                                    <p:anim calcmode="lin" valueType="num">
                                      <p:cBhvr>
                                        <p:cTn id="26" dur="1500" fill="hold"/>
                                        <p:tgtEl>
                                          <p:spTgt spid="2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P build="whole" bldLvl="1" animBg="1" rev="0" advAuto="0" spid="240" grpId="2"/>
      <p:bldP build="whole" bldLvl="1" animBg="1" rev="0" advAuto="0" spid="241" grpId="3"/>
      <p:bldP build="whole" bldLvl="1" animBg="1" rev="0" advAuto="0" spid="242"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Dedicated Hosts"/>
          <p:cNvSpPr txBox="1"/>
          <p:nvPr>
            <p:ph type="title" idx="4294967295"/>
          </p:nvPr>
        </p:nvSpPr>
        <p:spPr>
          <a:xfrm>
            <a:off x="1270000" y="-1296988"/>
            <a:ext cx="10464800" cy="3302001"/>
          </a:xfrm>
          <a:prstGeom prst="rect">
            <a:avLst/>
          </a:prstGeom>
        </p:spPr>
        <p:txBody>
          <a:bodyPr anchor="b"/>
          <a:lstStyle>
            <a:lvl1pPr>
              <a:defRPr sz="6900"/>
            </a:lvl1pPr>
          </a:lstStyle>
          <a:p>
            <a:pPr/>
            <a:r>
              <a:t>Dedicated Hosts</a:t>
            </a:r>
          </a:p>
        </p:txBody>
      </p:sp>
      <p:sp>
        <p:nvSpPr>
          <p:cNvPr id="245" name="Useful for regulatory requirements that may not support multi-tenant…"/>
          <p:cNvSpPr txBox="1"/>
          <p:nvPr/>
        </p:nvSpPr>
        <p:spPr>
          <a:xfrm>
            <a:off x="1507680" y="3052420"/>
            <a:ext cx="1049967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Useful for regulatory requirements that may not support multi-tenant</a:t>
            </a:r>
          </a:p>
          <a:p>
            <a:pPr algn="l"/>
            <a:r>
              <a:t>    virtualisation</a:t>
            </a:r>
          </a:p>
        </p:txBody>
      </p:sp>
      <p:sp>
        <p:nvSpPr>
          <p:cNvPr id="246" name="Great for licensing which does not support multi-tenancy or cloud…"/>
          <p:cNvSpPr txBox="1"/>
          <p:nvPr/>
        </p:nvSpPr>
        <p:spPr>
          <a:xfrm>
            <a:off x="1520939" y="4267029"/>
            <a:ext cx="10086671"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Great for licensing which does not support multi-tenancy or cloud</a:t>
            </a:r>
          </a:p>
          <a:p>
            <a:pPr algn="l"/>
            <a:r>
              <a:t>    deployments</a:t>
            </a:r>
          </a:p>
        </p:txBody>
      </p:sp>
      <p:sp>
        <p:nvSpPr>
          <p:cNvPr id="247" name="Can be purchased On-Demand (hourly)"/>
          <p:cNvSpPr txBox="1"/>
          <p:nvPr/>
        </p:nvSpPr>
        <p:spPr>
          <a:xfrm>
            <a:off x="1518043" y="5481637"/>
            <a:ext cx="61093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 be purchased On-Demand (hourly)</a:t>
            </a:r>
          </a:p>
        </p:txBody>
      </p:sp>
      <p:sp>
        <p:nvSpPr>
          <p:cNvPr id="248" name="Can be purchased as a Reservation for up to 70% off the On-Demand price"/>
          <p:cNvSpPr txBox="1"/>
          <p:nvPr/>
        </p:nvSpPr>
        <p:spPr>
          <a:xfrm>
            <a:off x="1520787" y="6327946"/>
            <a:ext cx="1132751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 be purchased as a Reservation for up to 70% off the On-Demand price</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45"/>
                                        </p:tgtEl>
                                        <p:attrNameLst>
                                          <p:attrName>style.visibility</p:attrName>
                                        </p:attrNameLst>
                                      </p:cBhvr>
                                      <p:to>
                                        <p:strVal val="visible"/>
                                      </p:to>
                                    </p:set>
                                    <p:animEffect filter="box(out)" transition="in">
                                      <p:cBhvr>
                                        <p:cTn id="7" dur="1500"/>
                                        <p:tgtEl>
                                          <p:spTgt spid="24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246"/>
                                        </p:tgtEl>
                                        <p:attrNameLst>
                                          <p:attrName>style.visibility</p:attrName>
                                        </p:attrNameLst>
                                      </p:cBhvr>
                                      <p:to>
                                        <p:strVal val="visible"/>
                                      </p:to>
                                    </p:set>
                                    <p:animEffect filter="box(out)" transition="in">
                                      <p:cBhvr>
                                        <p:cTn id="12" dur="15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247"/>
                                        </p:tgtEl>
                                        <p:attrNameLst>
                                          <p:attrName>style.visibility</p:attrName>
                                        </p:attrNameLst>
                                      </p:cBhvr>
                                      <p:to>
                                        <p:strVal val="visible"/>
                                      </p:to>
                                    </p:set>
                                    <p:animEffect filter="box(out)" transition="in">
                                      <p:cBhvr>
                                        <p:cTn id="17" dur="1500"/>
                                        <p:tgtEl>
                                          <p:spTgt spid="24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248"/>
                                        </p:tgtEl>
                                        <p:attrNameLst>
                                          <p:attrName>style.visibility</p:attrName>
                                        </p:attrNameLst>
                                      </p:cBhvr>
                                      <p:to>
                                        <p:strVal val="visible"/>
                                      </p:to>
                                    </p:set>
                                    <p:animEffect filter="box(out)" transition="in">
                                      <p:cBhvr>
                                        <p:cTn id="22" dur="15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8" grpId="4"/>
      <p:bldP build="whole" bldLvl="1" animBg="1" rev="0" advAuto="0" spid="245" grpId="1"/>
      <p:bldP build="whole" bldLvl="1" animBg="1" rev="0" advAuto="0" spid="246" grpId="2"/>
      <p:bldP build="whole" bldLvl="1" animBg="1" rev="0" advAuto="0" spid="247"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EC2 Instance Types"/>
          <p:cNvSpPr txBox="1"/>
          <p:nvPr>
            <p:ph type="title" idx="4294967295"/>
          </p:nvPr>
        </p:nvSpPr>
        <p:spPr>
          <a:xfrm>
            <a:off x="1270000" y="-1296988"/>
            <a:ext cx="10464800" cy="3302001"/>
          </a:xfrm>
          <a:prstGeom prst="rect">
            <a:avLst/>
          </a:prstGeom>
        </p:spPr>
        <p:txBody>
          <a:bodyPr anchor="b"/>
          <a:lstStyle>
            <a:lvl1pPr>
              <a:defRPr sz="6900"/>
            </a:lvl1pPr>
          </a:lstStyle>
          <a:p>
            <a:pPr/>
            <a:r>
              <a:t>EC2 Instance Types</a:t>
            </a:r>
          </a:p>
        </p:txBody>
      </p:sp>
      <p:pic>
        <p:nvPicPr>
          <p:cNvPr id="251" name="Screenshot 2019-06-10 at 12.46.27 AM.png" descr="Screenshot 2019-06-10 at 12.46.27 AM.png"/>
          <p:cNvPicPr>
            <a:picLocks noChangeAspect="1"/>
          </p:cNvPicPr>
          <p:nvPr/>
        </p:nvPicPr>
        <p:blipFill>
          <a:blip r:embed="rId2">
            <a:extLst/>
          </a:blip>
          <a:stretch>
            <a:fillRect/>
          </a:stretch>
        </p:blipFill>
        <p:spPr>
          <a:xfrm>
            <a:off x="2851150" y="2235200"/>
            <a:ext cx="7302500" cy="52832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ageCurlDouble"/>
      </p:transition>
    </mc:Choice>
    <mc:Choice xmlns:p14="http://schemas.microsoft.com/office/powerpoint/2010/main" Requires="p14">
      <p:transition spd="slow" advClick="1" p14:dur="1500">
        <p14:prism dir="d"/>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EC2 Instance Types (2017)"/>
          <p:cNvSpPr txBox="1"/>
          <p:nvPr>
            <p:ph type="title" idx="4294967295"/>
          </p:nvPr>
        </p:nvSpPr>
        <p:spPr>
          <a:xfrm>
            <a:off x="1158241" y="-1296988"/>
            <a:ext cx="10812067" cy="3302001"/>
          </a:xfrm>
          <a:prstGeom prst="rect">
            <a:avLst/>
          </a:prstGeom>
        </p:spPr>
        <p:txBody>
          <a:bodyPr anchor="b"/>
          <a:lstStyle>
            <a:lvl1pPr>
              <a:defRPr sz="6900"/>
            </a:lvl1pPr>
          </a:lstStyle>
          <a:p>
            <a:pPr/>
            <a:r>
              <a:t>EC2 Instance Types (2017)</a:t>
            </a:r>
          </a:p>
        </p:txBody>
      </p:sp>
      <p:sp>
        <p:nvSpPr>
          <p:cNvPr id="254" name="D - Density"/>
          <p:cNvSpPr txBox="1"/>
          <p:nvPr/>
        </p:nvSpPr>
        <p:spPr>
          <a:xfrm>
            <a:off x="1507680" y="3236570"/>
            <a:ext cx="205641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 - Density</a:t>
            </a:r>
          </a:p>
        </p:txBody>
      </p:sp>
      <p:sp>
        <p:nvSpPr>
          <p:cNvPr id="255" name="R - RAM"/>
          <p:cNvSpPr txBox="1"/>
          <p:nvPr/>
        </p:nvSpPr>
        <p:spPr>
          <a:xfrm>
            <a:off x="1508239" y="3789020"/>
            <a:ext cx="16665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 - RAM</a:t>
            </a:r>
          </a:p>
        </p:txBody>
      </p:sp>
      <p:sp>
        <p:nvSpPr>
          <p:cNvPr id="256" name="M - Main choice for general purpose apps"/>
          <p:cNvSpPr txBox="1"/>
          <p:nvPr/>
        </p:nvSpPr>
        <p:spPr>
          <a:xfrm>
            <a:off x="1518043" y="4341470"/>
            <a:ext cx="652569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 - Main choice for general purpose apps</a:t>
            </a:r>
          </a:p>
        </p:txBody>
      </p:sp>
      <p:sp>
        <p:nvSpPr>
          <p:cNvPr id="257" name="C - Compute"/>
          <p:cNvSpPr txBox="1"/>
          <p:nvPr/>
        </p:nvSpPr>
        <p:spPr>
          <a:xfrm>
            <a:off x="1533487" y="4893920"/>
            <a:ext cx="23045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 - Compute</a:t>
            </a:r>
          </a:p>
        </p:txBody>
      </p:sp>
      <p:sp>
        <p:nvSpPr>
          <p:cNvPr id="258" name="G - Graphics"/>
          <p:cNvSpPr txBox="1"/>
          <p:nvPr/>
        </p:nvSpPr>
        <p:spPr>
          <a:xfrm>
            <a:off x="1534757" y="5446370"/>
            <a:ext cx="22816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 - Graphics</a:t>
            </a:r>
          </a:p>
        </p:txBody>
      </p:sp>
      <p:sp>
        <p:nvSpPr>
          <p:cNvPr id="259" name="I - IOPS"/>
          <p:cNvSpPr txBox="1"/>
          <p:nvPr/>
        </p:nvSpPr>
        <p:spPr>
          <a:xfrm>
            <a:off x="1546187" y="5998820"/>
            <a:ext cx="155928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 - IOPS</a:t>
            </a:r>
          </a:p>
        </p:txBody>
      </p:sp>
      <p:sp>
        <p:nvSpPr>
          <p:cNvPr id="260" name="X - Extreme memory"/>
          <p:cNvSpPr txBox="1"/>
          <p:nvPr/>
        </p:nvSpPr>
        <p:spPr>
          <a:xfrm>
            <a:off x="1546187" y="8208620"/>
            <a:ext cx="342709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X - Extreme memory</a:t>
            </a:r>
          </a:p>
        </p:txBody>
      </p:sp>
      <p:sp>
        <p:nvSpPr>
          <p:cNvPr id="261" name="T - Cheap general purpose (think T2 Micro)"/>
          <p:cNvSpPr txBox="1"/>
          <p:nvPr/>
        </p:nvSpPr>
        <p:spPr>
          <a:xfrm>
            <a:off x="1546187" y="7103720"/>
            <a:ext cx="66674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 - Cheap general purpose (think T2 Micro)</a:t>
            </a:r>
          </a:p>
        </p:txBody>
      </p:sp>
      <p:sp>
        <p:nvSpPr>
          <p:cNvPr id="262" name="P - Graphics (think Pictures)"/>
          <p:cNvSpPr txBox="1"/>
          <p:nvPr/>
        </p:nvSpPr>
        <p:spPr>
          <a:xfrm>
            <a:off x="1546187" y="7656170"/>
            <a:ext cx="452254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 - Graphics (think Pictures)</a:t>
            </a:r>
          </a:p>
        </p:txBody>
      </p:sp>
      <p:sp>
        <p:nvSpPr>
          <p:cNvPr id="263" name="F - FPGA"/>
          <p:cNvSpPr txBox="1"/>
          <p:nvPr/>
        </p:nvSpPr>
        <p:spPr>
          <a:xfrm>
            <a:off x="1544662" y="6551270"/>
            <a:ext cx="17461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 - FPGA</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4"/>
                                        </p:tgtEl>
                                        <p:attrNameLst>
                                          <p:attrName>style.visibility</p:attrName>
                                        </p:attrNameLst>
                                      </p:cBhvr>
                                      <p:to>
                                        <p:strVal val="visible"/>
                                      </p:to>
                                    </p:set>
                                    <p:anim calcmode="lin" valueType="num">
                                      <p:cBhvr>
                                        <p:cTn id="7" dur="1500" fill="hold"/>
                                        <p:tgtEl>
                                          <p:spTgt spid="254"/>
                                        </p:tgtEl>
                                        <p:attrNameLst>
                                          <p:attrName>ppt_x</p:attrName>
                                        </p:attrNameLst>
                                      </p:cBhvr>
                                      <p:tavLst>
                                        <p:tav tm="0">
                                          <p:val>
                                            <p:strVal val="0-#ppt_w/2"/>
                                          </p:val>
                                        </p:tav>
                                        <p:tav tm="100000">
                                          <p:val>
                                            <p:strVal val="#ppt_x"/>
                                          </p:val>
                                        </p:tav>
                                      </p:tavLst>
                                    </p:anim>
                                    <p:anim calcmode="lin" valueType="num">
                                      <p:cBhvr>
                                        <p:cTn id="8" dur="1500" fill="hold"/>
                                        <p:tgtEl>
                                          <p:spTgt spid="2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55"/>
                                        </p:tgtEl>
                                        <p:attrNameLst>
                                          <p:attrName>style.visibility</p:attrName>
                                        </p:attrNameLst>
                                      </p:cBhvr>
                                      <p:to>
                                        <p:strVal val="visible"/>
                                      </p:to>
                                    </p:set>
                                    <p:anim calcmode="lin" valueType="num">
                                      <p:cBhvr>
                                        <p:cTn id="13" dur="1500" fill="hold"/>
                                        <p:tgtEl>
                                          <p:spTgt spid="255"/>
                                        </p:tgtEl>
                                        <p:attrNameLst>
                                          <p:attrName>ppt_x</p:attrName>
                                        </p:attrNameLst>
                                      </p:cBhvr>
                                      <p:tavLst>
                                        <p:tav tm="0">
                                          <p:val>
                                            <p:strVal val="0-#ppt_w/2"/>
                                          </p:val>
                                        </p:tav>
                                        <p:tav tm="100000">
                                          <p:val>
                                            <p:strVal val="#ppt_x"/>
                                          </p:val>
                                        </p:tav>
                                      </p:tavLst>
                                    </p:anim>
                                    <p:anim calcmode="lin" valueType="num">
                                      <p:cBhvr>
                                        <p:cTn id="14" dur="1500" fill="hold"/>
                                        <p:tgtEl>
                                          <p:spTgt spid="25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56"/>
                                        </p:tgtEl>
                                        <p:attrNameLst>
                                          <p:attrName>style.visibility</p:attrName>
                                        </p:attrNameLst>
                                      </p:cBhvr>
                                      <p:to>
                                        <p:strVal val="visible"/>
                                      </p:to>
                                    </p:set>
                                    <p:anim calcmode="lin" valueType="num">
                                      <p:cBhvr>
                                        <p:cTn id="19" dur="1500" fill="hold"/>
                                        <p:tgtEl>
                                          <p:spTgt spid="256"/>
                                        </p:tgtEl>
                                        <p:attrNameLst>
                                          <p:attrName>ppt_x</p:attrName>
                                        </p:attrNameLst>
                                      </p:cBhvr>
                                      <p:tavLst>
                                        <p:tav tm="0">
                                          <p:val>
                                            <p:strVal val="0-#ppt_w/2"/>
                                          </p:val>
                                        </p:tav>
                                        <p:tav tm="100000">
                                          <p:val>
                                            <p:strVal val="#ppt_x"/>
                                          </p:val>
                                        </p:tav>
                                      </p:tavLst>
                                    </p:anim>
                                    <p:anim calcmode="lin" valueType="num">
                                      <p:cBhvr>
                                        <p:cTn id="20" dur="1500" fill="hold"/>
                                        <p:tgtEl>
                                          <p:spTgt spid="25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57"/>
                                        </p:tgtEl>
                                        <p:attrNameLst>
                                          <p:attrName>style.visibility</p:attrName>
                                        </p:attrNameLst>
                                      </p:cBhvr>
                                      <p:to>
                                        <p:strVal val="visible"/>
                                      </p:to>
                                    </p:set>
                                    <p:anim calcmode="lin" valueType="num">
                                      <p:cBhvr>
                                        <p:cTn id="25" dur="1500" fill="hold"/>
                                        <p:tgtEl>
                                          <p:spTgt spid="257"/>
                                        </p:tgtEl>
                                        <p:attrNameLst>
                                          <p:attrName>ppt_x</p:attrName>
                                        </p:attrNameLst>
                                      </p:cBhvr>
                                      <p:tavLst>
                                        <p:tav tm="0">
                                          <p:val>
                                            <p:strVal val="0-#ppt_w/2"/>
                                          </p:val>
                                        </p:tav>
                                        <p:tav tm="100000">
                                          <p:val>
                                            <p:strVal val="#ppt_x"/>
                                          </p:val>
                                        </p:tav>
                                      </p:tavLst>
                                    </p:anim>
                                    <p:anim calcmode="lin" valueType="num">
                                      <p:cBhvr>
                                        <p:cTn id="26" dur="1500" fill="hold"/>
                                        <p:tgtEl>
                                          <p:spTgt spid="25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58"/>
                                        </p:tgtEl>
                                        <p:attrNameLst>
                                          <p:attrName>style.visibility</p:attrName>
                                        </p:attrNameLst>
                                      </p:cBhvr>
                                      <p:to>
                                        <p:strVal val="visible"/>
                                      </p:to>
                                    </p:set>
                                    <p:anim calcmode="lin" valueType="num">
                                      <p:cBhvr>
                                        <p:cTn id="31" dur="1500" fill="hold"/>
                                        <p:tgtEl>
                                          <p:spTgt spid="258"/>
                                        </p:tgtEl>
                                        <p:attrNameLst>
                                          <p:attrName>ppt_x</p:attrName>
                                        </p:attrNameLst>
                                      </p:cBhvr>
                                      <p:tavLst>
                                        <p:tav tm="0">
                                          <p:val>
                                            <p:strVal val="0-#ppt_w/2"/>
                                          </p:val>
                                        </p:tav>
                                        <p:tav tm="100000">
                                          <p:val>
                                            <p:strVal val="#ppt_x"/>
                                          </p:val>
                                        </p:tav>
                                      </p:tavLst>
                                    </p:anim>
                                    <p:anim calcmode="lin" valueType="num">
                                      <p:cBhvr>
                                        <p:cTn id="32" dur="1500" fill="hold"/>
                                        <p:tgtEl>
                                          <p:spTgt spid="25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59"/>
                                        </p:tgtEl>
                                        <p:attrNameLst>
                                          <p:attrName>style.visibility</p:attrName>
                                        </p:attrNameLst>
                                      </p:cBhvr>
                                      <p:to>
                                        <p:strVal val="visible"/>
                                      </p:to>
                                    </p:set>
                                    <p:anim calcmode="lin" valueType="num">
                                      <p:cBhvr>
                                        <p:cTn id="37" dur="1500" fill="hold"/>
                                        <p:tgtEl>
                                          <p:spTgt spid="259"/>
                                        </p:tgtEl>
                                        <p:attrNameLst>
                                          <p:attrName>ppt_x</p:attrName>
                                        </p:attrNameLst>
                                      </p:cBhvr>
                                      <p:tavLst>
                                        <p:tav tm="0">
                                          <p:val>
                                            <p:strVal val="0-#ppt_w/2"/>
                                          </p:val>
                                        </p:tav>
                                        <p:tav tm="100000">
                                          <p:val>
                                            <p:strVal val="#ppt_x"/>
                                          </p:val>
                                        </p:tav>
                                      </p:tavLst>
                                    </p:anim>
                                    <p:anim calcmode="lin" valueType="num">
                                      <p:cBhvr>
                                        <p:cTn id="38" dur="1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63"/>
                                        </p:tgtEl>
                                        <p:attrNameLst>
                                          <p:attrName>style.visibility</p:attrName>
                                        </p:attrNameLst>
                                      </p:cBhvr>
                                      <p:to>
                                        <p:strVal val="visible"/>
                                      </p:to>
                                    </p:set>
                                    <p:anim calcmode="lin" valueType="num">
                                      <p:cBhvr>
                                        <p:cTn id="43" dur="1500" fill="hold"/>
                                        <p:tgtEl>
                                          <p:spTgt spid="263"/>
                                        </p:tgtEl>
                                        <p:attrNameLst>
                                          <p:attrName>ppt_x</p:attrName>
                                        </p:attrNameLst>
                                      </p:cBhvr>
                                      <p:tavLst>
                                        <p:tav tm="0">
                                          <p:val>
                                            <p:strVal val="0-#ppt_w/2"/>
                                          </p:val>
                                        </p:tav>
                                        <p:tav tm="100000">
                                          <p:val>
                                            <p:strVal val="#ppt_x"/>
                                          </p:val>
                                        </p:tav>
                                      </p:tavLst>
                                    </p:anim>
                                    <p:anim calcmode="lin" valueType="num">
                                      <p:cBhvr>
                                        <p:cTn id="44" dur="1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261"/>
                                        </p:tgtEl>
                                        <p:attrNameLst>
                                          <p:attrName>style.visibility</p:attrName>
                                        </p:attrNameLst>
                                      </p:cBhvr>
                                      <p:to>
                                        <p:strVal val="visible"/>
                                      </p:to>
                                    </p:set>
                                    <p:anim calcmode="lin" valueType="num">
                                      <p:cBhvr>
                                        <p:cTn id="49" dur="1500" fill="hold"/>
                                        <p:tgtEl>
                                          <p:spTgt spid="261"/>
                                        </p:tgtEl>
                                        <p:attrNameLst>
                                          <p:attrName>ppt_x</p:attrName>
                                        </p:attrNameLst>
                                      </p:cBhvr>
                                      <p:tavLst>
                                        <p:tav tm="0">
                                          <p:val>
                                            <p:strVal val="0-#ppt_w/2"/>
                                          </p:val>
                                        </p:tav>
                                        <p:tav tm="100000">
                                          <p:val>
                                            <p:strVal val="#ppt_x"/>
                                          </p:val>
                                        </p:tav>
                                      </p:tavLst>
                                    </p:anim>
                                    <p:anim calcmode="lin" valueType="num">
                                      <p:cBhvr>
                                        <p:cTn id="50" dur="1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262"/>
                                        </p:tgtEl>
                                        <p:attrNameLst>
                                          <p:attrName>style.visibility</p:attrName>
                                        </p:attrNameLst>
                                      </p:cBhvr>
                                      <p:to>
                                        <p:strVal val="visible"/>
                                      </p:to>
                                    </p:set>
                                    <p:anim calcmode="lin" valueType="num">
                                      <p:cBhvr>
                                        <p:cTn id="55" dur="1500" fill="hold"/>
                                        <p:tgtEl>
                                          <p:spTgt spid="262"/>
                                        </p:tgtEl>
                                        <p:attrNameLst>
                                          <p:attrName>ppt_x</p:attrName>
                                        </p:attrNameLst>
                                      </p:cBhvr>
                                      <p:tavLst>
                                        <p:tav tm="0">
                                          <p:val>
                                            <p:strVal val="0-#ppt_w/2"/>
                                          </p:val>
                                        </p:tav>
                                        <p:tav tm="100000">
                                          <p:val>
                                            <p:strVal val="#ppt_x"/>
                                          </p:val>
                                        </p:tav>
                                      </p:tavLst>
                                    </p:anim>
                                    <p:anim calcmode="lin" valueType="num">
                                      <p:cBhvr>
                                        <p:cTn id="56" dur="1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 grpId="10" fill="hold">
                                  <p:stCondLst>
                                    <p:cond delay="0"/>
                                  </p:stCondLst>
                                  <p:iterate type="el" backwards="0">
                                    <p:tmAbs val="0"/>
                                  </p:iterate>
                                  <p:childTnLst>
                                    <p:set>
                                      <p:cBhvr>
                                        <p:cTn id="60" fill="hold"/>
                                        <p:tgtEl>
                                          <p:spTgt spid="260"/>
                                        </p:tgtEl>
                                        <p:attrNameLst>
                                          <p:attrName>style.visibility</p:attrName>
                                        </p:attrNameLst>
                                      </p:cBhvr>
                                      <p:to>
                                        <p:strVal val="visible"/>
                                      </p:to>
                                    </p:set>
                                    <p:anim calcmode="lin" valueType="num">
                                      <p:cBhvr>
                                        <p:cTn id="61" dur="1500" fill="hold"/>
                                        <p:tgtEl>
                                          <p:spTgt spid="260"/>
                                        </p:tgtEl>
                                        <p:attrNameLst>
                                          <p:attrName>ppt_x</p:attrName>
                                        </p:attrNameLst>
                                      </p:cBhvr>
                                      <p:tavLst>
                                        <p:tav tm="0">
                                          <p:val>
                                            <p:strVal val="0-#ppt_w/2"/>
                                          </p:val>
                                        </p:tav>
                                        <p:tav tm="100000">
                                          <p:val>
                                            <p:strVal val="#ppt_x"/>
                                          </p:val>
                                        </p:tav>
                                      </p:tavLst>
                                    </p:anim>
                                    <p:anim calcmode="lin" valueType="num">
                                      <p:cBhvr>
                                        <p:cTn id="62" dur="1500" fill="hold"/>
                                        <p:tgtEl>
                                          <p:spTgt spid="2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3"/>
      <p:bldP build="whole" bldLvl="1" animBg="1" rev="0" advAuto="0" spid="257" grpId="4"/>
      <p:bldP build="whole" bldLvl="1" animBg="1" rev="0" advAuto="0" spid="258" grpId="5"/>
      <p:bldP build="whole" bldLvl="1" animBg="1" rev="0" advAuto="0" spid="263" grpId="7"/>
      <p:bldP build="whole" bldLvl="1" animBg="1" rev="0" advAuto="0" spid="262" grpId="9"/>
      <p:bldP build="whole" bldLvl="1" animBg="1" rev="0" advAuto="0" spid="261" grpId="8"/>
      <p:bldP build="whole" bldLvl="1" animBg="1" rev="0" advAuto="0" spid="254" grpId="1"/>
      <p:bldP build="whole" bldLvl="1" animBg="1" rev="0" advAuto="0" spid="259" grpId="6"/>
      <p:bldP build="whole" bldLvl="1" animBg="1" rev="0" advAuto="0" spid="255" grpId="2"/>
      <p:bldP build="whole" bldLvl="1" animBg="1" rev="0" advAuto="0" spid="260" grpId="10"/>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EC2 Instance Types (2018)"/>
          <p:cNvSpPr txBox="1"/>
          <p:nvPr>
            <p:ph type="title" idx="4294967295"/>
          </p:nvPr>
        </p:nvSpPr>
        <p:spPr>
          <a:xfrm>
            <a:off x="1158241" y="-1296988"/>
            <a:ext cx="10812067" cy="3302001"/>
          </a:xfrm>
          <a:prstGeom prst="rect">
            <a:avLst/>
          </a:prstGeom>
        </p:spPr>
        <p:txBody>
          <a:bodyPr anchor="b"/>
          <a:lstStyle>
            <a:lvl1pPr>
              <a:defRPr sz="6900"/>
            </a:lvl1pPr>
          </a:lstStyle>
          <a:p>
            <a:pPr/>
            <a:r>
              <a:t>EC2 Instance Types (2018)</a:t>
            </a:r>
          </a:p>
        </p:txBody>
      </p:sp>
      <p:sp>
        <p:nvSpPr>
          <p:cNvPr id="266" name="D - Density"/>
          <p:cNvSpPr txBox="1"/>
          <p:nvPr/>
        </p:nvSpPr>
        <p:spPr>
          <a:xfrm>
            <a:off x="1479740" y="4804141"/>
            <a:ext cx="205641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 - Density</a:t>
            </a:r>
          </a:p>
        </p:txBody>
      </p:sp>
      <p:sp>
        <p:nvSpPr>
          <p:cNvPr id="267" name="R - RAM"/>
          <p:cNvSpPr txBox="1"/>
          <p:nvPr/>
        </p:nvSpPr>
        <p:spPr>
          <a:xfrm>
            <a:off x="1479842" y="5338957"/>
            <a:ext cx="16665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 - RAM</a:t>
            </a:r>
          </a:p>
        </p:txBody>
      </p:sp>
      <p:sp>
        <p:nvSpPr>
          <p:cNvPr id="268" name="M - Main choice for general purpose apps"/>
          <p:cNvSpPr txBox="1"/>
          <p:nvPr/>
        </p:nvSpPr>
        <p:spPr>
          <a:xfrm>
            <a:off x="1477352" y="5872162"/>
            <a:ext cx="652569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 - Main choice for general purpose apps</a:t>
            </a:r>
          </a:p>
        </p:txBody>
      </p:sp>
      <p:sp>
        <p:nvSpPr>
          <p:cNvPr id="269" name="C - Compute"/>
          <p:cNvSpPr txBox="1"/>
          <p:nvPr/>
        </p:nvSpPr>
        <p:spPr>
          <a:xfrm>
            <a:off x="1468666" y="6405367"/>
            <a:ext cx="230451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 - Compute</a:t>
            </a:r>
          </a:p>
        </p:txBody>
      </p:sp>
      <p:sp>
        <p:nvSpPr>
          <p:cNvPr id="270" name="G - Graphics"/>
          <p:cNvSpPr txBox="1"/>
          <p:nvPr/>
        </p:nvSpPr>
        <p:spPr>
          <a:xfrm>
            <a:off x="1471257" y="3201303"/>
            <a:ext cx="22816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 - Graphics</a:t>
            </a:r>
          </a:p>
        </p:txBody>
      </p:sp>
      <p:sp>
        <p:nvSpPr>
          <p:cNvPr id="271" name="I - IOPS"/>
          <p:cNvSpPr txBox="1"/>
          <p:nvPr/>
        </p:nvSpPr>
        <p:spPr>
          <a:xfrm>
            <a:off x="1469987" y="2666487"/>
            <a:ext cx="155928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 - IOPS</a:t>
            </a:r>
          </a:p>
        </p:txBody>
      </p:sp>
      <p:sp>
        <p:nvSpPr>
          <p:cNvPr id="272" name="X - Extreme Memory"/>
          <p:cNvSpPr txBox="1"/>
          <p:nvPr/>
        </p:nvSpPr>
        <p:spPr>
          <a:xfrm>
            <a:off x="1462824" y="7473388"/>
            <a:ext cx="342740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X - Extreme Memory</a:t>
            </a:r>
          </a:p>
        </p:txBody>
      </p:sp>
      <p:sp>
        <p:nvSpPr>
          <p:cNvPr id="273" name="T - Cheap general purpose (think T2 Micro)"/>
          <p:cNvSpPr txBox="1"/>
          <p:nvPr/>
        </p:nvSpPr>
        <p:spPr>
          <a:xfrm>
            <a:off x="1482687" y="4269324"/>
            <a:ext cx="66674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 - Cheap general purpose (think T2 Micro)</a:t>
            </a:r>
          </a:p>
        </p:txBody>
      </p:sp>
      <p:sp>
        <p:nvSpPr>
          <p:cNvPr id="274" name="P - Graphics (think Pics)"/>
          <p:cNvSpPr txBox="1"/>
          <p:nvPr/>
        </p:nvSpPr>
        <p:spPr>
          <a:xfrm>
            <a:off x="1469987" y="6940183"/>
            <a:ext cx="394647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 - Graphics (think Pics)</a:t>
            </a:r>
          </a:p>
        </p:txBody>
      </p:sp>
      <p:sp>
        <p:nvSpPr>
          <p:cNvPr id="275" name="F - FPGA"/>
          <p:cNvSpPr txBox="1"/>
          <p:nvPr/>
        </p:nvSpPr>
        <p:spPr>
          <a:xfrm>
            <a:off x="1468462" y="2131670"/>
            <a:ext cx="17461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 - FPGA</a:t>
            </a:r>
          </a:p>
        </p:txBody>
      </p:sp>
      <p:sp>
        <p:nvSpPr>
          <p:cNvPr id="276" name="H - High Disk Throughput"/>
          <p:cNvSpPr txBox="1"/>
          <p:nvPr/>
        </p:nvSpPr>
        <p:spPr>
          <a:xfrm>
            <a:off x="1479842" y="3734508"/>
            <a:ext cx="422414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 - High Disk Throughput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EBS"/>
          <p:cNvSpPr txBox="1"/>
          <p:nvPr>
            <p:ph type="ctrTitle"/>
          </p:nvPr>
        </p:nvSpPr>
        <p:spPr>
          <a:prstGeom prst="rect">
            <a:avLst/>
          </a:prstGeom>
        </p:spPr>
        <p:txBody>
          <a:bodyPr/>
          <a:lstStyle/>
          <a:p>
            <a:pPr/>
            <a:r>
              <a:t>EBS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Amazon EBS allows you to create storage volumes and attach them to Amazon EC2 instances. Once attached, you can create a file system on top of these volumes, run a database, or use them in any other way you would use a block device. Amazon EBS volumes are placed in a specific Availability Zone, where they are automatically replicated to protect you from the failure of a single component."/>
          <p:cNvSpPr txBox="1"/>
          <p:nvPr>
            <p:ph type="ctrTitle"/>
          </p:nvPr>
        </p:nvSpPr>
        <p:spPr>
          <a:xfrm>
            <a:off x="1270000" y="4914900"/>
            <a:ext cx="10464800" cy="3302000"/>
          </a:xfrm>
          <a:prstGeom prst="rect">
            <a:avLst/>
          </a:prstGeom>
        </p:spPr>
        <p:txBody>
          <a:bodyPr/>
          <a:lstStyle>
            <a:lvl1pPr defTabSz="479044">
              <a:defRPr sz="3034">
                <a:latin typeface="Helvetica Neue"/>
                <a:ea typeface="Helvetica Neue"/>
                <a:cs typeface="Helvetica Neue"/>
                <a:sym typeface="Helvetica Neue"/>
              </a:defRPr>
            </a:lvl1pPr>
          </a:lstStyle>
          <a:p>
            <a:pPr/>
            <a:r>
              <a:t>Amazon EBS allows you to create storage volumes and attach them to Amazon EC2 instances. Once attached, you can create a file system on top of these volumes, run a database, or use them in any other way you would use a block device. Amazon EBS volumes are placed in a specific Availability Zone, where they are automatically replicated to protect you from the failure of a single component.</a:t>
            </a:r>
          </a:p>
        </p:txBody>
      </p:sp>
      <p:pic>
        <p:nvPicPr>
          <p:cNvPr id="281" name="AWS_Simple_Icons_Storage_Amazon_EBS.svg.png" descr="AWS_Simple_Icons_Storage_Amazon_EBS.svg.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prism dir="r" isContent="0"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EBS Volume Types"/>
          <p:cNvSpPr txBox="1"/>
          <p:nvPr>
            <p:ph type="title" idx="4294967295"/>
          </p:nvPr>
        </p:nvSpPr>
        <p:spPr>
          <a:xfrm>
            <a:off x="1270000" y="-1296988"/>
            <a:ext cx="10464800" cy="3302001"/>
          </a:xfrm>
          <a:prstGeom prst="rect">
            <a:avLst/>
          </a:prstGeom>
        </p:spPr>
        <p:txBody>
          <a:bodyPr anchor="b"/>
          <a:lstStyle>
            <a:lvl1pPr>
              <a:defRPr sz="6900"/>
            </a:lvl1pPr>
          </a:lstStyle>
          <a:p>
            <a:pPr/>
            <a:r>
              <a:t>EBS Volume Types</a:t>
            </a:r>
          </a:p>
        </p:txBody>
      </p:sp>
      <p:sp>
        <p:nvSpPr>
          <p:cNvPr id="284" name="General Purpose SSD - Balances price and performance for a wide variety…"/>
          <p:cNvSpPr txBox="1"/>
          <p:nvPr/>
        </p:nvSpPr>
        <p:spPr>
          <a:xfrm>
            <a:off x="1507680" y="3052420"/>
            <a:ext cx="1127874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General Purpose SSD - Balances price and performance for a wide variety</a:t>
            </a:r>
          </a:p>
          <a:p>
            <a:pPr algn="l"/>
            <a:r>
              <a:t>    of workloads</a:t>
            </a:r>
          </a:p>
        </p:txBody>
      </p:sp>
      <p:sp>
        <p:nvSpPr>
          <p:cNvPr id="285" name="Provisioned IOPS SSD - Highest-performance SSD volume for mission-…"/>
          <p:cNvSpPr txBox="1"/>
          <p:nvPr/>
        </p:nvSpPr>
        <p:spPr>
          <a:xfrm>
            <a:off x="1520939" y="4082879"/>
            <a:ext cx="10838308"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Provisioned IOPS SSD - Highest-performance SSD volume for mission-</a:t>
            </a:r>
          </a:p>
          <a:p>
            <a:pPr algn="l"/>
            <a:r>
              <a:t>    critical low-latency or high-throughput workloads</a:t>
            </a:r>
          </a:p>
        </p:txBody>
      </p:sp>
      <p:sp>
        <p:nvSpPr>
          <p:cNvPr id="286" name="Throughput Optimised HDD - Low cost HDD volume designed for…"/>
          <p:cNvSpPr txBox="1"/>
          <p:nvPr/>
        </p:nvSpPr>
        <p:spPr>
          <a:xfrm>
            <a:off x="1518043" y="5113337"/>
            <a:ext cx="999187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Throughput Optimised HDD - Low cost HDD volume designed for</a:t>
            </a:r>
          </a:p>
          <a:p>
            <a:pPr algn="l"/>
            <a:r>
              <a:t>    frequently accessed, throughput-intensive workloads</a:t>
            </a:r>
          </a:p>
        </p:txBody>
      </p:sp>
      <p:sp>
        <p:nvSpPr>
          <p:cNvPr id="287" name="Cold HDD - Lowest cost HDD volume designed for less frequently…"/>
          <p:cNvSpPr txBox="1"/>
          <p:nvPr/>
        </p:nvSpPr>
        <p:spPr>
          <a:xfrm>
            <a:off x="1522311" y="6143796"/>
            <a:ext cx="10059544"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Cold HDD - Lowest cost HDD volume designed for less frequently</a:t>
            </a:r>
          </a:p>
          <a:p>
            <a:pPr algn="l"/>
            <a:r>
              <a:t>    accessed workloads</a:t>
            </a:r>
          </a:p>
        </p:txBody>
      </p:sp>
      <p:sp>
        <p:nvSpPr>
          <p:cNvPr id="288" name="Magnetic - Previous generation. Can be a boot volume."/>
          <p:cNvSpPr txBox="1"/>
          <p:nvPr/>
        </p:nvSpPr>
        <p:spPr>
          <a:xfrm>
            <a:off x="1508087" y="7174254"/>
            <a:ext cx="843465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Magnetic - Previous generation. Can be a boot volume.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2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lt" backwards="0">
                                    <p:tmAbs val="100"/>
                                  </p:iterate>
                                  <p:childTnLst>
                                    <p:set>
                                      <p:cBhvr>
                                        <p:cTn id="22" fill="hold"/>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2"/>
      <p:bldP build="whole" bldLvl="1" animBg="1" rev="0" advAuto="0" spid="284" grpId="1"/>
      <p:bldP build="whole" bldLvl="1" animBg="1" rev="0" advAuto="0" spid="287" grpId="4"/>
      <p:bldP build="whole" bldLvl="1" animBg="1" rev="0" advAuto="0" spid="288" grpId="5"/>
      <p:bldP build="whole" bldLvl="1" animBg="1" rev="0" advAuto="0" spid="286"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EBS Volume Types"/>
          <p:cNvSpPr txBox="1"/>
          <p:nvPr>
            <p:ph type="title" idx="4294967295"/>
          </p:nvPr>
        </p:nvSpPr>
        <p:spPr>
          <a:xfrm>
            <a:off x="1270000" y="-1296988"/>
            <a:ext cx="10464800" cy="3302001"/>
          </a:xfrm>
          <a:prstGeom prst="rect">
            <a:avLst/>
          </a:prstGeom>
        </p:spPr>
        <p:txBody>
          <a:bodyPr anchor="b"/>
          <a:lstStyle>
            <a:lvl1pPr>
              <a:defRPr sz="6900"/>
            </a:lvl1pPr>
          </a:lstStyle>
          <a:p>
            <a:pPr/>
            <a:r>
              <a:t>EBS Volume Types</a:t>
            </a:r>
          </a:p>
        </p:txBody>
      </p:sp>
      <p:sp>
        <p:nvSpPr>
          <p:cNvPr id="291" name="General Purpose SSD (GP2)"/>
          <p:cNvSpPr txBox="1"/>
          <p:nvPr/>
        </p:nvSpPr>
        <p:spPr>
          <a:xfrm>
            <a:off x="1507680" y="3236570"/>
            <a:ext cx="445579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General Purpose SSD (GP2)</a:t>
            </a:r>
          </a:p>
        </p:txBody>
      </p:sp>
      <p:sp>
        <p:nvSpPr>
          <p:cNvPr id="292" name="General purpose, balances both price and performance"/>
          <p:cNvSpPr txBox="1"/>
          <p:nvPr/>
        </p:nvSpPr>
        <p:spPr>
          <a:xfrm>
            <a:off x="2105139" y="3990804"/>
            <a:ext cx="84843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General purpose, balances both price and performance</a:t>
            </a:r>
          </a:p>
        </p:txBody>
      </p:sp>
      <p:sp>
        <p:nvSpPr>
          <p:cNvPr id="293" name="Ratio of 3 IOPS per GB with up to 16,000 IOPS for volumes at 3334…"/>
          <p:cNvSpPr txBox="1"/>
          <p:nvPr/>
        </p:nvSpPr>
        <p:spPr>
          <a:xfrm>
            <a:off x="2102243" y="4745037"/>
            <a:ext cx="1032632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Ratio of 3 IOPS per GB with up to 16,000 IOPS for volumes at 3334</a:t>
            </a:r>
          </a:p>
          <a:p>
            <a:pPr algn="l"/>
            <a:r>
              <a:t>    GiB and above and the ability to burst up to 3000 IOPS for extended</a:t>
            </a:r>
          </a:p>
          <a:p>
            <a:pPr algn="l"/>
            <a:r>
              <a:t>    periods of time</a:t>
            </a:r>
          </a:p>
        </p:txBody>
      </p:sp>
      <p:sp>
        <p:nvSpPr>
          <p:cNvPr id="294" name="Provisioned IOPS SSD (IO1)"/>
          <p:cNvSpPr txBox="1"/>
          <p:nvPr/>
        </p:nvSpPr>
        <p:spPr>
          <a:xfrm>
            <a:off x="1499755" y="6143795"/>
            <a:ext cx="44387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Provisioned IOPS SSD (IO1)</a:t>
            </a:r>
          </a:p>
        </p:txBody>
      </p:sp>
      <p:sp>
        <p:nvSpPr>
          <p:cNvPr id="295" name="Designed for I/O intensive applications such as large relational or…"/>
          <p:cNvSpPr txBox="1"/>
          <p:nvPr/>
        </p:nvSpPr>
        <p:spPr>
          <a:xfrm>
            <a:off x="1633168" y="6805954"/>
            <a:ext cx="1044308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Designed for I/O intensive applications such as large relational or</a:t>
            </a:r>
          </a:p>
          <a:p>
            <a:pPr algn="l"/>
            <a:r>
              <a:t>         NoSQL databases</a:t>
            </a:r>
          </a:p>
        </p:txBody>
      </p:sp>
      <p:sp>
        <p:nvSpPr>
          <p:cNvPr id="296" name="Use if you need more than 16,000 IOPS"/>
          <p:cNvSpPr txBox="1"/>
          <p:nvPr/>
        </p:nvSpPr>
        <p:spPr>
          <a:xfrm>
            <a:off x="1629854" y="7928487"/>
            <a:ext cx="65264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 if you need more than 16,000 IOPS</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91"/>
                                        </p:tgtEl>
                                        <p:attrNameLst>
                                          <p:attrName>style.visibility</p:attrName>
                                        </p:attrNameLst>
                                      </p:cBhvr>
                                      <p:to>
                                        <p:strVal val="visible"/>
                                      </p:to>
                                    </p:set>
                                    <p:animEffect filter="wipe(left)" transition="in">
                                      <p:cBhvr>
                                        <p:cTn id="7" dur="1500"/>
                                        <p:tgtEl>
                                          <p:spTgt spid="29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92"/>
                                        </p:tgtEl>
                                        <p:attrNameLst>
                                          <p:attrName>style.visibility</p:attrName>
                                        </p:attrNameLst>
                                      </p:cBhvr>
                                      <p:to>
                                        <p:strVal val="visible"/>
                                      </p:to>
                                    </p:set>
                                    <p:animEffect filter="wipe(left)" transition="in">
                                      <p:cBhvr>
                                        <p:cTn id="12" dur="1500"/>
                                        <p:tgtEl>
                                          <p:spTgt spid="29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293"/>
                                        </p:tgtEl>
                                        <p:attrNameLst>
                                          <p:attrName>style.visibility</p:attrName>
                                        </p:attrNameLst>
                                      </p:cBhvr>
                                      <p:to>
                                        <p:strVal val="visible"/>
                                      </p:to>
                                    </p:set>
                                    <p:animEffect filter="wipe(left)" transition="in">
                                      <p:cBhvr>
                                        <p:cTn id="17" dur="1500"/>
                                        <p:tgtEl>
                                          <p:spTgt spid="293"/>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294"/>
                                        </p:tgtEl>
                                        <p:attrNameLst>
                                          <p:attrName>style.visibility</p:attrName>
                                        </p:attrNameLst>
                                      </p:cBhvr>
                                      <p:to>
                                        <p:strVal val="visible"/>
                                      </p:to>
                                    </p:set>
                                    <p:animEffect filter="wipe(left)" transition="in">
                                      <p:cBhvr>
                                        <p:cTn id="22" dur="1500"/>
                                        <p:tgtEl>
                                          <p:spTgt spid="29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295"/>
                                        </p:tgtEl>
                                        <p:attrNameLst>
                                          <p:attrName>style.visibility</p:attrName>
                                        </p:attrNameLst>
                                      </p:cBhvr>
                                      <p:to>
                                        <p:strVal val="visible"/>
                                      </p:to>
                                    </p:set>
                                    <p:animEffect filter="wipe(left)" transition="in">
                                      <p:cBhvr>
                                        <p:cTn id="27" dur="1500"/>
                                        <p:tgtEl>
                                          <p:spTgt spid="295"/>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6" fill="hold">
                                  <p:stCondLst>
                                    <p:cond delay="0"/>
                                  </p:stCondLst>
                                  <p:iterate type="el" backwards="0">
                                    <p:tmAbs val="0"/>
                                  </p:iterate>
                                  <p:childTnLst>
                                    <p:set>
                                      <p:cBhvr>
                                        <p:cTn id="31" fill="hold"/>
                                        <p:tgtEl>
                                          <p:spTgt spid="296"/>
                                        </p:tgtEl>
                                        <p:attrNameLst>
                                          <p:attrName>style.visibility</p:attrName>
                                        </p:attrNameLst>
                                      </p:cBhvr>
                                      <p:to>
                                        <p:strVal val="visible"/>
                                      </p:to>
                                    </p:set>
                                    <p:animEffect filter="wipe(left)" transition="in">
                                      <p:cBhvr>
                                        <p:cTn id="32" dur="15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6"/>
      <p:bldP build="whole" bldLvl="1" animBg="1" rev="0" advAuto="0" spid="293" grpId="3"/>
      <p:bldP build="whole" bldLvl="1" animBg="1" rev="0" advAuto="0" spid="292" grpId="2"/>
      <p:bldP build="whole" bldLvl="1" animBg="1" rev="0" advAuto="0" spid="291" grpId="1"/>
      <p:bldP build="whole" bldLvl="1" animBg="1" rev="0" advAuto="0" spid="294" grpId="4"/>
      <p:bldP build="whole" bldLvl="1" animBg="1" rev="0" advAuto="0" spid="295" grpId="5"/>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EBS Volume Types"/>
          <p:cNvSpPr txBox="1"/>
          <p:nvPr>
            <p:ph type="title" idx="4294967295"/>
          </p:nvPr>
        </p:nvSpPr>
        <p:spPr>
          <a:xfrm>
            <a:off x="1270000" y="-1296988"/>
            <a:ext cx="10464800" cy="3302001"/>
          </a:xfrm>
          <a:prstGeom prst="rect">
            <a:avLst/>
          </a:prstGeom>
        </p:spPr>
        <p:txBody>
          <a:bodyPr anchor="b"/>
          <a:lstStyle>
            <a:lvl1pPr>
              <a:defRPr sz="6900"/>
            </a:lvl1pPr>
          </a:lstStyle>
          <a:p>
            <a:pPr/>
            <a:r>
              <a:t>EBS Volume Types</a:t>
            </a:r>
          </a:p>
        </p:txBody>
      </p:sp>
      <p:sp>
        <p:nvSpPr>
          <p:cNvPr id="299" name="Throughput Optimised HDD (ST1)"/>
          <p:cNvSpPr txBox="1"/>
          <p:nvPr/>
        </p:nvSpPr>
        <p:spPr>
          <a:xfrm>
            <a:off x="1507680" y="3236570"/>
            <a:ext cx="529064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Throughput Optimised HDD (ST1)</a:t>
            </a:r>
          </a:p>
        </p:txBody>
      </p:sp>
      <p:sp>
        <p:nvSpPr>
          <p:cNvPr id="300" name="Big Data"/>
          <p:cNvSpPr txBox="1"/>
          <p:nvPr/>
        </p:nvSpPr>
        <p:spPr>
          <a:xfrm>
            <a:off x="2105139" y="3990804"/>
            <a:ext cx="169491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Big Data</a:t>
            </a:r>
          </a:p>
        </p:txBody>
      </p:sp>
      <p:sp>
        <p:nvSpPr>
          <p:cNvPr id="301" name="Data warehouses"/>
          <p:cNvSpPr txBox="1"/>
          <p:nvPr/>
        </p:nvSpPr>
        <p:spPr>
          <a:xfrm>
            <a:off x="2102243" y="4359104"/>
            <a:ext cx="29766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Data warehouses</a:t>
            </a:r>
          </a:p>
        </p:txBody>
      </p:sp>
      <p:sp>
        <p:nvSpPr>
          <p:cNvPr id="302" name="Cold HDD (SC1)"/>
          <p:cNvSpPr txBox="1"/>
          <p:nvPr/>
        </p:nvSpPr>
        <p:spPr>
          <a:xfrm>
            <a:off x="1499755" y="6143795"/>
            <a:ext cx="274525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Cold HDD (SC1)</a:t>
            </a:r>
          </a:p>
        </p:txBody>
      </p:sp>
      <p:sp>
        <p:nvSpPr>
          <p:cNvPr id="303" name="Lowest Cost Storage for infrequently accessed workloads"/>
          <p:cNvSpPr txBox="1"/>
          <p:nvPr/>
        </p:nvSpPr>
        <p:spPr>
          <a:xfrm>
            <a:off x="1633168" y="6990104"/>
            <a:ext cx="93186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Lowest Cost Storage for infrequently accessed workloads</a:t>
            </a:r>
          </a:p>
        </p:txBody>
      </p:sp>
      <p:sp>
        <p:nvSpPr>
          <p:cNvPr id="304" name="File Server"/>
          <p:cNvSpPr txBox="1"/>
          <p:nvPr/>
        </p:nvSpPr>
        <p:spPr>
          <a:xfrm>
            <a:off x="1630362" y="7413258"/>
            <a:ext cx="243324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File Server</a:t>
            </a:r>
          </a:p>
        </p:txBody>
      </p:sp>
      <p:sp>
        <p:nvSpPr>
          <p:cNvPr id="305" name="Cannot be a boot volume"/>
          <p:cNvSpPr txBox="1"/>
          <p:nvPr/>
        </p:nvSpPr>
        <p:spPr>
          <a:xfrm>
            <a:off x="1629854" y="7836412"/>
            <a:ext cx="454428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Cannot be a boot volume</a:t>
            </a:r>
          </a:p>
        </p:txBody>
      </p:sp>
      <p:sp>
        <p:nvSpPr>
          <p:cNvPr id="306" name="Log processing"/>
          <p:cNvSpPr txBox="1"/>
          <p:nvPr/>
        </p:nvSpPr>
        <p:spPr>
          <a:xfrm>
            <a:off x="2103818" y="4736220"/>
            <a:ext cx="26940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Log processing</a:t>
            </a:r>
          </a:p>
        </p:txBody>
      </p:sp>
      <p:sp>
        <p:nvSpPr>
          <p:cNvPr id="307" name="Cannot be a boot volume"/>
          <p:cNvSpPr txBox="1"/>
          <p:nvPr/>
        </p:nvSpPr>
        <p:spPr>
          <a:xfrm>
            <a:off x="2113165" y="5113337"/>
            <a:ext cx="40997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Cannot be a boot volume</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99"/>
                                        </p:tgtEl>
                                        <p:attrNameLst>
                                          <p:attrName>style.visibility</p:attrName>
                                        </p:attrNameLst>
                                      </p:cBhvr>
                                      <p:to>
                                        <p:strVal val="visible"/>
                                      </p:to>
                                    </p:set>
                                    <p:animEffect filter="blinds(vertical)" transition="in">
                                      <p:cBhvr>
                                        <p:cTn id="7" dur="15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300"/>
                                        </p:tgtEl>
                                        <p:attrNameLst>
                                          <p:attrName>style.visibility</p:attrName>
                                        </p:attrNameLst>
                                      </p:cBhvr>
                                      <p:to>
                                        <p:strVal val="visible"/>
                                      </p:to>
                                    </p:set>
                                    <p:animEffect filter="blinds(vertical)" transition="in">
                                      <p:cBhvr>
                                        <p:cTn id="12" dur="1500"/>
                                        <p:tgtEl>
                                          <p:spTgt spid="30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301"/>
                                        </p:tgtEl>
                                        <p:attrNameLst>
                                          <p:attrName>style.visibility</p:attrName>
                                        </p:attrNameLst>
                                      </p:cBhvr>
                                      <p:to>
                                        <p:strVal val="visible"/>
                                      </p:to>
                                    </p:set>
                                    <p:animEffect filter="blinds(vertical)" transition="in">
                                      <p:cBhvr>
                                        <p:cTn id="17" dur="1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5" presetID="3" grpId="4" fill="hold">
                                  <p:stCondLst>
                                    <p:cond delay="0"/>
                                  </p:stCondLst>
                                  <p:iterate type="el" backwards="0">
                                    <p:tmAbs val="0"/>
                                  </p:iterate>
                                  <p:childTnLst>
                                    <p:set>
                                      <p:cBhvr>
                                        <p:cTn id="21" fill="hold"/>
                                        <p:tgtEl>
                                          <p:spTgt spid="306"/>
                                        </p:tgtEl>
                                        <p:attrNameLst>
                                          <p:attrName>style.visibility</p:attrName>
                                        </p:attrNameLst>
                                      </p:cBhvr>
                                      <p:to>
                                        <p:strVal val="visible"/>
                                      </p:to>
                                    </p:set>
                                    <p:animEffect filter="blinds(vertical)" transition="in">
                                      <p:cBhvr>
                                        <p:cTn id="22" dur="1500"/>
                                        <p:tgtEl>
                                          <p:spTgt spid="30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5" presetID="3" grpId="5" fill="hold">
                                  <p:stCondLst>
                                    <p:cond delay="0"/>
                                  </p:stCondLst>
                                  <p:iterate type="el" backwards="0">
                                    <p:tmAbs val="0"/>
                                  </p:iterate>
                                  <p:childTnLst>
                                    <p:set>
                                      <p:cBhvr>
                                        <p:cTn id="26" fill="hold"/>
                                        <p:tgtEl>
                                          <p:spTgt spid="307"/>
                                        </p:tgtEl>
                                        <p:attrNameLst>
                                          <p:attrName>style.visibility</p:attrName>
                                        </p:attrNameLst>
                                      </p:cBhvr>
                                      <p:to>
                                        <p:strVal val="visible"/>
                                      </p:to>
                                    </p:set>
                                    <p:animEffect filter="blinds(vertical)" transition="in">
                                      <p:cBhvr>
                                        <p:cTn id="27" dur="1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5" presetID="3" grpId="6" fill="hold">
                                  <p:stCondLst>
                                    <p:cond delay="0"/>
                                  </p:stCondLst>
                                  <p:iterate type="el" backwards="0">
                                    <p:tmAbs val="0"/>
                                  </p:iterate>
                                  <p:childTnLst>
                                    <p:set>
                                      <p:cBhvr>
                                        <p:cTn id="31" fill="hold"/>
                                        <p:tgtEl>
                                          <p:spTgt spid="302"/>
                                        </p:tgtEl>
                                        <p:attrNameLst>
                                          <p:attrName>style.visibility</p:attrName>
                                        </p:attrNameLst>
                                      </p:cBhvr>
                                      <p:to>
                                        <p:strVal val="visible"/>
                                      </p:to>
                                    </p:set>
                                    <p:animEffect filter="blinds(vertical)" transition="in">
                                      <p:cBhvr>
                                        <p:cTn id="32" dur="1500"/>
                                        <p:tgtEl>
                                          <p:spTgt spid="302"/>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5" presetID="3" grpId="7" fill="hold">
                                  <p:stCondLst>
                                    <p:cond delay="0"/>
                                  </p:stCondLst>
                                  <p:iterate type="el" backwards="0">
                                    <p:tmAbs val="0"/>
                                  </p:iterate>
                                  <p:childTnLst>
                                    <p:set>
                                      <p:cBhvr>
                                        <p:cTn id="36" fill="hold"/>
                                        <p:tgtEl>
                                          <p:spTgt spid="303"/>
                                        </p:tgtEl>
                                        <p:attrNameLst>
                                          <p:attrName>style.visibility</p:attrName>
                                        </p:attrNameLst>
                                      </p:cBhvr>
                                      <p:to>
                                        <p:strVal val="visible"/>
                                      </p:to>
                                    </p:set>
                                    <p:animEffect filter="blinds(vertical)" transition="in">
                                      <p:cBhvr>
                                        <p:cTn id="37" dur="1500"/>
                                        <p:tgtEl>
                                          <p:spTgt spid="303"/>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5" presetID="3" grpId="8" fill="hold">
                                  <p:stCondLst>
                                    <p:cond delay="0"/>
                                  </p:stCondLst>
                                  <p:iterate type="el" backwards="0">
                                    <p:tmAbs val="0"/>
                                  </p:iterate>
                                  <p:childTnLst>
                                    <p:set>
                                      <p:cBhvr>
                                        <p:cTn id="41" fill="hold"/>
                                        <p:tgtEl>
                                          <p:spTgt spid="304"/>
                                        </p:tgtEl>
                                        <p:attrNameLst>
                                          <p:attrName>style.visibility</p:attrName>
                                        </p:attrNameLst>
                                      </p:cBhvr>
                                      <p:to>
                                        <p:strVal val="visible"/>
                                      </p:to>
                                    </p:set>
                                    <p:animEffect filter="blinds(vertical)" transition="in">
                                      <p:cBhvr>
                                        <p:cTn id="42" dur="1500"/>
                                        <p:tgtEl>
                                          <p:spTgt spid="304"/>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5" presetID="3" grpId="9" fill="hold">
                                  <p:stCondLst>
                                    <p:cond delay="0"/>
                                  </p:stCondLst>
                                  <p:iterate type="el" backwards="0">
                                    <p:tmAbs val="0"/>
                                  </p:iterate>
                                  <p:childTnLst>
                                    <p:set>
                                      <p:cBhvr>
                                        <p:cTn id="46" fill="hold"/>
                                        <p:tgtEl>
                                          <p:spTgt spid="305"/>
                                        </p:tgtEl>
                                        <p:attrNameLst>
                                          <p:attrName>style.visibility</p:attrName>
                                        </p:attrNameLst>
                                      </p:cBhvr>
                                      <p:to>
                                        <p:strVal val="visible"/>
                                      </p:to>
                                    </p:set>
                                    <p:animEffect filter="blinds(vertical)" transition="in">
                                      <p:cBhvr>
                                        <p:cTn id="47" dur="1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6" grpId="4"/>
      <p:bldP build="whole" bldLvl="1" animBg="1" rev="0" advAuto="0" spid="307" grpId="5"/>
      <p:bldP build="whole" bldLvl="1" animBg="1" rev="0" advAuto="0" spid="302" grpId="6"/>
      <p:bldP build="whole" bldLvl="1" animBg="1" rev="0" advAuto="0" spid="304" grpId="8"/>
      <p:bldP build="whole" bldLvl="1" animBg="1" rev="0" advAuto="0" spid="300" grpId="2"/>
      <p:bldP build="whole" bldLvl="1" animBg="1" rev="0" advAuto="0" spid="301" grpId="3"/>
      <p:bldP build="whole" bldLvl="1" animBg="1" rev="0" advAuto="0" spid="303" grpId="7"/>
      <p:bldP build="whole" bldLvl="1" animBg="1" rev="0" advAuto="0" spid="305" grpId="9"/>
      <p:bldP build="whole" bldLvl="1" animBg="1" rev="0" advAuto="0" spid="299"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What does IAM give you?"/>
          <p:cNvSpPr txBox="1"/>
          <p:nvPr>
            <p:ph type="title" idx="4294967295"/>
          </p:nvPr>
        </p:nvSpPr>
        <p:spPr>
          <a:xfrm>
            <a:off x="1270000" y="-1246530"/>
            <a:ext cx="10464800" cy="3302001"/>
          </a:xfrm>
          <a:prstGeom prst="rect">
            <a:avLst/>
          </a:prstGeom>
        </p:spPr>
        <p:txBody>
          <a:bodyPr anchor="b"/>
          <a:lstStyle>
            <a:lvl1pPr>
              <a:defRPr sz="6900"/>
            </a:lvl1pPr>
          </a:lstStyle>
          <a:p>
            <a:pPr/>
            <a:r>
              <a:t>What does IAM give you?</a:t>
            </a:r>
          </a:p>
        </p:txBody>
      </p:sp>
      <p:sp>
        <p:nvSpPr>
          <p:cNvPr id="125" name="Centralised control of your AWS account"/>
          <p:cNvSpPr txBox="1"/>
          <p:nvPr/>
        </p:nvSpPr>
        <p:spPr>
          <a:xfrm>
            <a:off x="1507680" y="3236570"/>
            <a:ext cx="63614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Centralised control of your AWS account</a:t>
            </a:r>
          </a:p>
        </p:txBody>
      </p:sp>
      <p:sp>
        <p:nvSpPr>
          <p:cNvPr id="126" name="Shared access to your AWS account"/>
          <p:cNvSpPr txBox="1"/>
          <p:nvPr/>
        </p:nvSpPr>
        <p:spPr>
          <a:xfrm>
            <a:off x="1509915" y="3626613"/>
            <a:ext cx="57304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Shared access to your AWS account</a:t>
            </a:r>
          </a:p>
        </p:txBody>
      </p:sp>
      <p:sp>
        <p:nvSpPr>
          <p:cNvPr id="127" name="Granular permissions"/>
          <p:cNvSpPr txBox="1"/>
          <p:nvPr/>
        </p:nvSpPr>
        <p:spPr>
          <a:xfrm>
            <a:off x="1508239" y="4043985"/>
            <a:ext cx="356212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Granular permissions</a:t>
            </a:r>
          </a:p>
        </p:txBody>
      </p:sp>
      <p:sp>
        <p:nvSpPr>
          <p:cNvPr id="128" name="Identity Federation (including Active Directory, Facebook, LinkedIn, etc.)"/>
          <p:cNvSpPr txBox="1"/>
          <p:nvPr/>
        </p:nvSpPr>
        <p:spPr>
          <a:xfrm>
            <a:off x="1525257" y="4443070"/>
            <a:ext cx="108940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Identity Federation (including Active Directory, Facebook, LinkedIn, etc.)</a:t>
            </a:r>
          </a:p>
        </p:txBody>
      </p:sp>
      <p:sp>
        <p:nvSpPr>
          <p:cNvPr id="129" name="Multi-factor authentication"/>
          <p:cNvSpPr txBox="1"/>
          <p:nvPr/>
        </p:nvSpPr>
        <p:spPr>
          <a:xfrm>
            <a:off x="1518043" y="4851399"/>
            <a:ext cx="43299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Multi-factor authentication</a:t>
            </a:r>
          </a:p>
        </p:txBody>
      </p:sp>
      <p:sp>
        <p:nvSpPr>
          <p:cNvPr id="130" name="Provides temporary access for users/devices and services"/>
          <p:cNvSpPr txBox="1"/>
          <p:nvPr/>
        </p:nvSpPr>
        <p:spPr>
          <a:xfrm>
            <a:off x="1541208" y="5259528"/>
            <a:ext cx="893178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Provides temporary access for users/devices and services</a:t>
            </a:r>
          </a:p>
        </p:txBody>
      </p:sp>
      <p:sp>
        <p:nvSpPr>
          <p:cNvPr id="131" name="Allows you to set up your own password rotation policy"/>
          <p:cNvSpPr txBox="1"/>
          <p:nvPr/>
        </p:nvSpPr>
        <p:spPr>
          <a:xfrm>
            <a:off x="1542681" y="5658814"/>
            <a:ext cx="848433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Allows you to set up your own password rotation policy</a:t>
            </a:r>
          </a:p>
        </p:txBody>
      </p:sp>
      <p:sp>
        <p:nvSpPr>
          <p:cNvPr id="132" name="Integrates with many different AWS services"/>
          <p:cNvSpPr txBox="1"/>
          <p:nvPr/>
        </p:nvSpPr>
        <p:spPr>
          <a:xfrm>
            <a:off x="1542326" y="6076186"/>
            <a:ext cx="685944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Integrates with many different AWS services</a:t>
            </a:r>
          </a:p>
        </p:txBody>
      </p:sp>
      <p:sp>
        <p:nvSpPr>
          <p:cNvPr id="133" name="Supports PCI DSS Compliance"/>
          <p:cNvSpPr txBox="1"/>
          <p:nvPr/>
        </p:nvSpPr>
        <p:spPr>
          <a:xfrm>
            <a:off x="1540852" y="6475272"/>
            <a:ext cx="490659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Supports PCI DSS Compliance</a:t>
            </a:r>
          </a:p>
        </p:txBody>
      </p:sp>
      <p:sp>
        <p:nvSpPr>
          <p:cNvPr id="134" name="IAM is universal. It does not apply to regions at this time."/>
          <p:cNvSpPr txBox="1"/>
          <p:nvPr/>
        </p:nvSpPr>
        <p:spPr>
          <a:xfrm>
            <a:off x="1549285" y="6892442"/>
            <a:ext cx="866965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is universal. It does not apply to regions at this time.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 grpId="8"/>
      <p:bldP build="whole" bldLvl="1" animBg="1" rev="0" advAuto="0" spid="134" grpId="10"/>
      <p:bldP build="whole" bldLvl="1" animBg="1" rev="0" advAuto="0" spid="129" grpId="5"/>
      <p:bldP build="whole" bldLvl="1" animBg="1" rev="0" advAuto="0" spid="127" grpId="3"/>
      <p:bldP build="whole" bldLvl="1" animBg="1" rev="0" advAuto="0" spid="126" grpId="2"/>
      <p:bldP build="whole" bldLvl="1" animBg="1" rev="0" advAuto="0" spid="128" grpId="4"/>
      <p:bldP build="whole" bldLvl="1" animBg="1" rev="0" advAuto="0" spid="131" grpId="7"/>
      <p:bldP build="whole" bldLvl="1" animBg="1" rev="0" advAuto="0" spid="125" grpId="1"/>
      <p:bldP build="whole" bldLvl="1" animBg="1" rev="0" advAuto="0" spid="130" grpId="6"/>
      <p:bldP build="whole" bldLvl="1" animBg="1" rev="0" advAuto="0" spid="133" grpId="9"/>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EBS Volume Types"/>
          <p:cNvSpPr txBox="1"/>
          <p:nvPr>
            <p:ph type="title" idx="4294967295"/>
          </p:nvPr>
        </p:nvSpPr>
        <p:spPr>
          <a:xfrm>
            <a:off x="1270000" y="-1296988"/>
            <a:ext cx="10464800" cy="3302001"/>
          </a:xfrm>
          <a:prstGeom prst="rect">
            <a:avLst/>
          </a:prstGeom>
        </p:spPr>
        <p:txBody>
          <a:bodyPr anchor="b"/>
          <a:lstStyle>
            <a:lvl1pPr>
              <a:defRPr sz="6900"/>
            </a:lvl1pPr>
          </a:lstStyle>
          <a:p>
            <a:pPr/>
            <a:r>
              <a:t>EBS Volume Types</a:t>
            </a:r>
          </a:p>
        </p:txBody>
      </p:sp>
      <p:sp>
        <p:nvSpPr>
          <p:cNvPr id="310" name="Magnetic (Standard)"/>
          <p:cNvSpPr txBox="1"/>
          <p:nvPr/>
        </p:nvSpPr>
        <p:spPr>
          <a:xfrm>
            <a:off x="1507680" y="3236570"/>
            <a:ext cx="33883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Magnetic (Standard)</a:t>
            </a:r>
          </a:p>
        </p:txBody>
      </p:sp>
      <p:sp>
        <p:nvSpPr>
          <p:cNvPr id="311" name="Lowest cost per gigabyte of all EBS volume types that is bootable.…"/>
          <p:cNvSpPr txBox="1"/>
          <p:nvPr/>
        </p:nvSpPr>
        <p:spPr>
          <a:xfrm>
            <a:off x="2117839" y="4093820"/>
            <a:ext cx="10143669"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Lowest cost per gigabyte of all EBS volume types that is bootable.</a:t>
            </a:r>
          </a:p>
          <a:p>
            <a:pPr algn="l"/>
            <a:r>
              <a:t>    Magnetic volumes are ideal for workloads where data is accessed</a:t>
            </a:r>
          </a:p>
          <a:p>
            <a:pPr algn="l"/>
            <a:r>
              <a:t>    infrequently, and applications where the lowest storage cost is</a:t>
            </a:r>
          </a:p>
          <a:p>
            <a:pPr algn="l"/>
            <a:r>
              <a:t>    important.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10"/>
                                        </p:tgtEl>
                                        <p:attrNameLst>
                                          <p:attrName>style.visibility</p:attrName>
                                        </p:attrNameLst>
                                      </p:cBhvr>
                                      <p:to>
                                        <p:strVal val="visible"/>
                                      </p:to>
                                    </p:set>
                                    <p:anim calcmode="lin" valueType="num">
                                      <p:cBhvr>
                                        <p:cTn id="7" dur="1500" fill="hold"/>
                                        <p:tgtEl>
                                          <p:spTgt spid="310"/>
                                        </p:tgtEl>
                                        <p:attrNameLst>
                                          <p:attrName>ppt_x</p:attrName>
                                        </p:attrNameLst>
                                      </p:cBhvr>
                                      <p:tavLst>
                                        <p:tav tm="0">
                                          <p:val>
                                            <p:strVal val="0-#ppt_w/2"/>
                                          </p:val>
                                        </p:tav>
                                        <p:tav tm="100000">
                                          <p:val>
                                            <p:strVal val="#ppt_x"/>
                                          </p:val>
                                        </p:tav>
                                      </p:tavLst>
                                    </p:anim>
                                    <p:anim calcmode="lin" valueType="num">
                                      <p:cBhvr>
                                        <p:cTn id="8" dur="1500" fill="hold"/>
                                        <p:tgtEl>
                                          <p:spTgt spid="3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311"/>
                                        </p:tgtEl>
                                        <p:attrNameLst>
                                          <p:attrName>style.visibility</p:attrName>
                                        </p:attrNameLst>
                                      </p:cBhvr>
                                      <p:to>
                                        <p:strVal val="visible"/>
                                      </p:to>
                                    </p:set>
                                    <p:anim calcmode="lin" valueType="num">
                                      <p:cBhvr>
                                        <p:cTn id="13" dur="1500" fill="hold"/>
                                        <p:tgtEl>
                                          <p:spTgt spid="311"/>
                                        </p:tgtEl>
                                        <p:attrNameLst>
                                          <p:attrName>ppt_x</p:attrName>
                                        </p:attrNameLst>
                                      </p:cBhvr>
                                      <p:tavLst>
                                        <p:tav tm="0">
                                          <p:val>
                                            <p:strVal val="0-#ppt_w/2"/>
                                          </p:val>
                                        </p:tav>
                                        <p:tav tm="100000">
                                          <p:val>
                                            <p:strVal val="#ppt_x"/>
                                          </p:val>
                                        </p:tav>
                                      </p:tavLst>
                                    </p:anim>
                                    <p:anim calcmode="lin" valueType="num">
                                      <p:cBhvr>
                                        <p:cTn id="14" dur="1500" fill="hold"/>
                                        <p:tgtEl>
                                          <p:spTgt spid="3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1" grpId="2"/>
      <p:bldP build="whole" bldLvl="1" animBg="1" rev="0" advAuto="0" spid="310"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Screenshot 2019-06-10 at 2.38.05 PM.png" descr="Screenshot 2019-06-10 at 2.38.05 PM.png"/>
          <p:cNvPicPr>
            <a:picLocks noChangeAspect="1"/>
          </p:cNvPicPr>
          <p:nvPr/>
        </p:nvPicPr>
        <p:blipFill>
          <a:blip r:embed="rId2">
            <a:extLst/>
          </a:blip>
          <a:stretch>
            <a:fillRect/>
          </a:stretch>
        </p:blipFill>
        <p:spPr>
          <a:xfrm>
            <a:off x="4400550" y="2863850"/>
            <a:ext cx="4203700" cy="4025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Screenshot 2019-06-10 at 2.38.28 PM.png" descr="Screenshot 2019-06-10 at 2.38.28 PM.png"/>
          <p:cNvPicPr>
            <a:picLocks noChangeAspect="1"/>
          </p:cNvPicPr>
          <p:nvPr/>
        </p:nvPicPr>
        <p:blipFill>
          <a:blip r:embed="rId2">
            <a:extLst/>
          </a:blip>
          <a:stretch>
            <a:fillRect/>
          </a:stretch>
        </p:blipFill>
        <p:spPr>
          <a:xfrm>
            <a:off x="3562350" y="2813050"/>
            <a:ext cx="5880100" cy="4127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Screenshot 2019-06-10 at 2.38.50 PM.png" descr="Screenshot 2019-06-10 at 2.38.50 PM.png"/>
          <p:cNvPicPr>
            <a:picLocks noChangeAspect="1"/>
          </p:cNvPicPr>
          <p:nvPr/>
        </p:nvPicPr>
        <p:blipFill>
          <a:blip r:embed="rId2">
            <a:extLst/>
          </a:blip>
          <a:stretch>
            <a:fillRect/>
          </a:stretch>
        </p:blipFill>
        <p:spPr>
          <a:xfrm>
            <a:off x="3562350" y="2813050"/>
            <a:ext cx="5880100" cy="4127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9" name="Screenshot 2019-06-10 at 2.39.19 PM.png" descr="Screenshot 2019-06-10 at 2.39.19 PM.png"/>
          <p:cNvPicPr>
            <a:picLocks noChangeAspect="1"/>
          </p:cNvPicPr>
          <p:nvPr/>
        </p:nvPicPr>
        <p:blipFill>
          <a:blip r:embed="rId2">
            <a:extLst/>
          </a:blip>
          <a:stretch>
            <a:fillRect/>
          </a:stretch>
        </p:blipFill>
        <p:spPr>
          <a:xfrm>
            <a:off x="4400550" y="2813050"/>
            <a:ext cx="4203700" cy="4127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Screenshot 2019-06-10 at 2.39.27 PM.png" descr="Screenshot 2019-06-10 at 2.39.27 PM.png"/>
          <p:cNvPicPr>
            <a:picLocks noChangeAspect="1"/>
          </p:cNvPicPr>
          <p:nvPr/>
        </p:nvPicPr>
        <p:blipFill>
          <a:blip r:embed="rId2">
            <a:extLst/>
          </a:blip>
          <a:stretch>
            <a:fillRect/>
          </a:stretch>
        </p:blipFill>
        <p:spPr>
          <a:xfrm>
            <a:off x="4400550" y="2813050"/>
            <a:ext cx="4203700" cy="4127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Screenshot 2019-06-10 at 2.41.11 PM.png" descr="Screenshot 2019-06-10 at 2.41.11 PM.png"/>
          <p:cNvPicPr>
            <a:picLocks noChangeAspect="1"/>
          </p:cNvPicPr>
          <p:nvPr/>
        </p:nvPicPr>
        <p:blipFill>
          <a:blip r:embed="rId2">
            <a:extLst/>
          </a:blip>
          <a:stretch>
            <a:fillRect/>
          </a:stretch>
        </p:blipFill>
        <p:spPr>
          <a:xfrm>
            <a:off x="4400550" y="2813050"/>
            <a:ext cx="4203700" cy="4127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Screenshot 2019-06-10 at 2.42.50 PM.png" descr="Screenshot 2019-06-10 at 2.42.50 PM.png"/>
          <p:cNvPicPr>
            <a:picLocks noChangeAspect="1"/>
          </p:cNvPicPr>
          <p:nvPr/>
        </p:nvPicPr>
        <p:blipFill>
          <a:blip r:embed="rId2">
            <a:extLst/>
          </a:blip>
          <a:stretch>
            <a:fillRect/>
          </a:stretch>
        </p:blipFill>
        <p:spPr>
          <a:xfrm>
            <a:off x="3575050" y="2813050"/>
            <a:ext cx="5854700" cy="4127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Screenshot 2019-06-10 at 2.43.25 PM.png" descr="Screenshot 2019-06-10 at 2.43.25 PM.png"/>
          <p:cNvPicPr>
            <a:picLocks noChangeAspect="1"/>
          </p:cNvPicPr>
          <p:nvPr/>
        </p:nvPicPr>
        <p:blipFill>
          <a:blip r:embed="rId2">
            <a:extLst/>
          </a:blip>
          <a:stretch>
            <a:fillRect/>
          </a:stretch>
        </p:blipFill>
        <p:spPr>
          <a:xfrm>
            <a:off x="4502150" y="2946400"/>
            <a:ext cx="4000500" cy="3860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Screenshot 2019-06-10 at 2.44.11 PM.png" descr="Screenshot 2019-06-10 at 2.44.11 PM.png"/>
          <p:cNvPicPr>
            <a:picLocks noChangeAspect="1"/>
          </p:cNvPicPr>
          <p:nvPr/>
        </p:nvPicPr>
        <p:blipFill>
          <a:blip r:embed="rId2">
            <a:extLst/>
          </a:blip>
          <a:stretch>
            <a:fillRect/>
          </a:stretch>
        </p:blipFill>
        <p:spPr>
          <a:xfrm>
            <a:off x="4502150" y="2946400"/>
            <a:ext cx="4000500" cy="3860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Critical Terms"/>
          <p:cNvSpPr txBox="1"/>
          <p:nvPr>
            <p:ph type="title" idx="4294967295"/>
          </p:nvPr>
        </p:nvSpPr>
        <p:spPr>
          <a:xfrm>
            <a:off x="1270000" y="-1246530"/>
            <a:ext cx="10464800" cy="3302001"/>
          </a:xfrm>
          <a:prstGeom prst="rect">
            <a:avLst/>
          </a:prstGeom>
        </p:spPr>
        <p:txBody>
          <a:bodyPr anchor="b"/>
          <a:lstStyle>
            <a:lvl1pPr>
              <a:defRPr sz="6900"/>
            </a:lvl1pPr>
          </a:lstStyle>
          <a:p>
            <a:pPr/>
            <a:r>
              <a:t>Critical Terms</a:t>
            </a:r>
          </a:p>
        </p:txBody>
      </p:sp>
      <p:sp>
        <p:nvSpPr>
          <p:cNvPr id="137" name="Users - End users"/>
          <p:cNvSpPr txBox="1"/>
          <p:nvPr/>
        </p:nvSpPr>
        <p:spPr>
          <a:xfrm>
            <a:off x="1507680" y="3236570"/>
            <a:ext cx="303878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Users - End users</a:t>
            </a:r>
          </a:p>
        </p:txBody>
      </p:sp>
      <p:sp>
        <p:nvSpPr>
          <p:cNvPr id="138" name="Groups - A collection of users under one set of permissions"/>
          <p:cNvSpPr txBox="1"/>
          <p:nvPr/>
        </p:nvSpPr>
        <p:spPr>
          <a:xfrm>
            <a:off x="1508239" y="4043985"/>
            <a:ext cx="90878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Groups - A collection of users under one set of permissions</a:t>
            </a:r>
          </a:p>
        </p:txBody>
      </p:sp>
      <p:sp>
        <p:nvSpPr>
          <p:cNvPr id="139" name="Roles - You create roles and can then assign them to AWS resources"/>
          <p:cNvSpPr txBox="1"/>
          <p:nvPr/>
        </p:nvSpPr>
        <p:spPr>
          <a:xfrm>
            <a:off x="1518043" y="4851399"/>
            <a:ext cx="104146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Roles - You create roles and can then assign them to AWS resources</a:t>
            </a:r>
          </a:p>
        </p:txBody>
      </p:sp>
      <p:sp>
        <p:nvSpPr>
          <p:cNvPr id="140" name="Policies - A document that defines one (or more) permissions"/>
          <p:cNvSpPr txBox="1"/>
          <p:nvPr/>
        </p:nvSpPr>
        <p:spPr>
          <a:xfrm>
            <a:off x="1542681" y="5658814"/>
            <a:ext cx="933533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Policies - A document that defines one (or more) permissions</a:t>
            </a:r>
          </a:p>
        </p:txBody>
      </p:sp>
      <p:sp>
        <p:nvSpPr>
          <p:cNvPr id="141" name="Root Account - The account created when you first setup your AWS…"/>
          <p:cNvSpPr txBox="1"/>
          <p:nvPr/>
        </p:nvSpPr>
        <p:spPr>
          <a:xfrm>
            <a:off x="1540852" y="6291122"/>
            <a:ext cx="10359468"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Root Account - The account created when you first setup your AWS</a:t>
            </a:r>
          </a:p>
          <a:p>
            <a:pPr algn="l"/>
            <a:r>
              <a:t>    account. It has complete Admin access.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7"/>
                                        </p:tgtEl>
                                        <p:attrNameLst>
                                          <p:attrName>style.visibility</p:attrName>
                                        </p:attrNameLst>
                                      </p:cBhvr>
                                      <p:to>
                                        <p:strVal val="visible"/>
                                      </p:to>
                                    </p:set>
                                    <p:animEffect filter="dissolve" transition="in">
                                      <p:cBhvr>
                                        <p:cTn id="7" dur="1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8"/>
                                        </p:tgtEl>
                                        <p:attrNameLst>
                                          <p:attrName>style.visibility</p:attrName>
                                        </p:attrNameLst>
                                      </p:cBhvr>
                                      <p:to>
                                        <p:strVal val="visible"/>
                                      </p:to>
                                    </p:set>
                                    <p:animEffect filter="dissolve" transition="in">
                                      <p:cBhvr>
                                        <p:cTn id="12" dur="1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39"/>
                                        </p:tgtEl>
                                        <p:attrNameLst>
                                          <p:attrName>style.visibility</p:attrName>
                                        </p:attrNameLst>
                                      </p:cBhvr>
                                      <p:to>
                                        <p:strVal val="visible"/>
                                      </p:to>
                                    </p:set>
                                    <p:animEffect filter="dissolve" transition="in">
                                      <p:cBhvr>
                                        <p:cTn id="17" dur="1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40"/>
                                        </p:tgtEl>
                                        <p:attrNameLst>
                                          <p:attrName>style.visibility</p:attrName>
                                        </p:attrNameLst>
                                      </p:cBhvr>
                                      <p:to>
                                        <p:strVal val="visible"/>
                                      </p:to>
                                    </p:set>
                                    <p:animEffect filter="dissolve" transition="in">
                                      <p:cBhvr>
                                        <p:cTn id="22" dur="1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141"/>
                                        </p:tgtEl>
                                        <p:attrNameLst>
                                          <p:attrName>style.visibility</p:attrName>
                                        </p:attrNameLst>
                                      </p:cBhvr>
                                      <p:to>
                                        <p:strVal val="visible"/>
                                      </p:to>
                                    </p:set>
                                    <p:animEffect filter="dissolve" transition="in">
                                      <p:cBhvr>
                                        <p:cTn id="27" dur="1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 grpId="5"/>
      <p:bldP build="whole" bldLvl="1" animBg="1" rev="0" advAuto="0" spid="138" grpId="2"/>
      <p:bldP build="whole" bldLvl="1" animBg="1" rev="0" advAuto="0" spid="139" grpId="3"/>
      <p:bldP build="whole" bldLvl="1" animBg="1" rev="0" advAuto="0" spid="137" grpId="1"/>
      <p:bldP build="whole" bldLvl="1" animBg="1" rev="0" advAuto="0" spid="140" grpId="4"/>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Screenshot 2019-06-10 at 2.44.51 PM.png" descr="Screenshot 2019-06-10 at 2.44.51 PM.png"/>
          <p:cNvPicPr>
            <a:picLocks noChangeAspect="1"/>
          </p:cNvPicPr>
          <p:nvPr/>
        </p:nvPicPr>
        <p:blipFill>
          <a:blip r:embed="rId2">
            <a:extLst/>
          </a:blip>
          <a:stretch>
            <a:fillRect/>
          </a:stretch>
        </p:blipFill>
        <p:spPr>
          <a:xfrm>
            <a:off x="4502150" y="2946400"/>
            <a:ext cx="4000500" cy="3860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Screenshot 2019-06-10 at 2.45.00 PM.png" descr="Screenshot 2019-06-10 at 2.45.00 PM.png"/>
          <p:cNvPicPr>
            <a:picLocks noChangeAspect="1"/>
          </p:cNvPicPr>
          <p:nvPr/>
        </p:nvPicPr>
        <p:blipFill>
          <a:blip r:embed="rId2">
            <a:extLst/>
          </a:blip>
          <a:stretch>
            <a:fillRect/>
          </a:stretch>
        </p:blipFill>
        <p:spPr>
          <a:xfrm>
            <a:off x="4502150" y="2946400"/>
            <a:ext cx="4000500" cy="3860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Screenshot 2019-06-10 at 2.45.08 PM.png" descr="Screenshot 2019-06-10 at 2.45.08 PM.png"/>
          <p:cNvPicPr>
            <a:picLocks noChangeAspect="1"/>
          </p:cNvPicPr>
          <p:nvPr/>
        </p:nvPicPr>
        <p:blipFill>
          <a:blip r:embed="rId2">
            <a:extLst/>
          </a:blip>
          <a:stretch>
            <a:fillRect/>
          </a:stretch>
        </p:blipFill>
        <p:spPr>
          <a:xfrm>
            <a:off x="4502150" y="2946400"/>
            <a:ext cx="4000500" cy="3860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Screenshot 2019-06-10 at 2.45.19 PM.png" descr="Screenshot 2019-06-10 at 2.45.19 PM.png"/>
          <p:cNvPicPr>
            <a:picLocks noChangeAspect="1"/>
          </p:cNvPicPr>
          <p:nvPr/>
        </p:nvPicPr>
        <p:blipFill>
          <a:blip r:embed="rId2">
            <a:extLst/>
          </a:blip>
          <a:stretch>
            <a:fillRect/>
          </a:stretch>
        </p:blipFill>
        <p:spPr>
          <a:xfrm>
            <a:off x="4502150" y="2946400"/>
            <a:ext cx="4000500" cy="3860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9" name="Screenshot 2019-06-10 at 2.45.36 PM.png" descr="Screenshot 2019-06-10 at 2.45.36 PM.png"/>
          <p:cNvPicPr>
            <a:picLocks noChangeAspect="1"/>
          </p:cNvPicPr>
          <p:nvPr/>
        </p:nvPicPr>
        <p:blipFill>
          <a:blip r:embed="rId2">
            <a:extLst/>
          </a:blip>
          <a:stretch>
            <a:fillRect/>
          </a:stretch>
        </p:blipFill>
        <p:spPr>
          <a:xfrm>
            <a:off x="3575050" y="2825750"/>
            <a:ext cx="5854700" cy="4102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1" name="Screenshot 2019-06-10 at 2.46.14 PM.png" descr="Screenshot 2019-06-10 at 2.46.14 PM.png"/>
          <p:cNvPicPr>
            <a:picLocks noChangeAspect="1"/>
          </p:cNvPicPr>
          <p:nvPr/>
        </p:nvPicPr>
        <p:blipFill>
          <a:blip r:embed="rId2">
            <a:extLst/>
          </a:blip>
          <a:stretch>
            <a:fillRect/>
          </a:stretch>
        </p:blipFill>
        <p:spPr>
          <a:xfrm>
            <a:off x="4508500" y="2952750"/>
            <a:ext cx="3987800" cy="3848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Screenshot 2019-06-10 at 2.46.31 PM.png" descr="Screenshot 2019-06-10 at 2.46.31 PM.png"/>
          <p:cNvPicPr>
            <a:picLocks noChangeAspect="1"/>
          </p:cNvPicPr>
          <p:nvPr/>
        </p:nvPicPr>
        <p:blipFill>
          <a:blip r:embed="rId2">
            <a:extLst/>
          </a:blip>
          <a:stretch>
            <a:fillRect/>
          </a:stretch>
        </p:blipFill>
        <p:spPr>
          <a:xfrm>
            <a:off x="4508500" y="2952750"/>
            <a:ext cx="3987800" cy="3848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5" name="Screenshot 2019-06-10 at 2.47.04 PM.png" descr="Screenshot 2019-06-10 at 2.47.04 PM.png"/>
          <p:cNvPicPr>
            <a:picLocks noChangeAspect="1"/>
          </p:cNvPicPr>
          <p:nvPr/>
        </p:nvPicPr>
        <p:blipFill>
          <a:blip r:embed="rId2">
            <a:extLst/>
          </a:blip>
          <a:stretch>
            <a:fillRect/>
          </a:stretch>
        </p:blipFill>
        <p:spPr>
          <a:xfrm>
            <a:off x="4508500" y="2952750"/>
            <a:ext cx="3987800" cy="3848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Screenshot 2019-06-10 at 2.47.49 PM.png" descr="Screenshot 2019-06-10 at 2.47.49 PM.png"/>
          <p:cNvPicPr>
            <a:picLocks noChangeAspect="1"/>
          </p:cNvPicPr>
          <p:nvPr/>
        </p:nvPicPr>
        <p:blipFill>
          <a:blip r:embed="rId2">
            <a:extLst/>
          </a:blip>
          <a:stretch>
            <a:fillRect/>
          </a:stretch>
        </p:blipFill>
        <p:spPr>
          <a:xfrm>
            <a:off x="3067050" y="3035300"/>
            <a:ext cx="68707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Screenshot 2019-06-10 at 2.48.11 PM.png" descr="Screenshot 2019-06-10 at 2.48.11 PM.png"/>
          <p:cNvPicPr>
            <a:picLocks noChangeAspect="1"/>
          </p:cNvPicPr>
          <p:nvPr/>
        </p:nvPicPr>
        <p:blipFill>
          <a:blip r:embed="rId2">
            <a:extLst/>
          </a:blip>
          <a:stretch>
            <a:fillRect/>
          </a:stretch>
        </p:blipFill>
        <p:spPr>
          <a:xfrm>
            <a:off x="3606800" y="3035300"/>
            <a:ext cx="5791200" cy="3683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Question 1"/>
          <p:cNvSpPr txBox="1"/>
          <p:nvPr>
            <p:ph type="title" idx="4294967295"/>
          </p:nvPr>
        </p:nvSpPr>
        <p:spPr>
          <a:xfrm>
            <a:off x="1270000" y="-1246530"/>
            <a:ext cx="10464800" cy="3302001"/>
          </a:xfrm>
          <a:prstGeom prst="rect">
            <a:avLst/>
          </a:prstGeom>
        </p:spPr>
        <p:txBody>
          <a:bodyPr anchor="b"/>
          <a:lstStyle>
            <a:lvl1pPr>
              <a:defRPr sz="6900"/>
            </a:lvl1pPr>
          </a:lstStyle>
          <a:p>
            <a:pPr/>
            <a:r>
              <a:t>Question 1</a:t>
            </a:r>
          </a:p>
        </p:txBody>
      </p:sp>
      <p:sp>
        <p:nvSpPr>
          <p:cNvPr id="144" name="Which of the following is NOT a feature of IAM?"/>
          <p:cNvSpPr txBox="1"/>
          <p:nvPr/>
        </p:nvSpPr>
        <p:spPr>
          <a:xfrm>
            <a:off x="1507680" y="3236570"/>
            <a:ext cx="69817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Which of the following is NOT a feature of IAM?</a:t>
            </a:r>
          </a:p>
        </p:txBody>
      </p:sp>
      <p:sp>
        <p:nvSpPr>
          <p:cNvPr id="145" name="Centralised control of your AWS account"/>
          <p:cNvSpPr txBox="1"/>
          <p:nvPr/>
        </p:nvSpPr>
        <p:spPr>
          <a:xfrm>
            <a:off x="1508239" y="4043985"/>
            <a:ext cx="63614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Centralised control of your AWS account</a:t>
            </a:r>
          </a:p>
        </p:txBody>
      </p:sp>
      <p:sp>
        <p:nvSpPr>
          <p:cNvPr id="146" name="Integrates with existing active directory account allowing single sign on"/>
          <p:cNvSpPr txBox="1"/>
          <p:nvPr/>
        </p:nvSpPr>
        <p:spPr>
          <a:xfrm>
            <a:off x="1518043" y="4851399"/>
            <a:ext cx="1083617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Integrates with existing active directory account allowing single sign on</a:t>
            </a:r>
          </a:p>
        </p:txBody>
      </p:sp>
      <p:sp>
        <p:nvSpPr>
          <p:cNvPr id="147" name="Fine-grained access control to AWS resources"/>
          <p:cNvSpPr txBox="1"/>
          <p:nvPr/>
        </p:nvSpPr>
        <p:spPr>
          <a:xfrm>
            <a:off x="1542681" y="5658814"/>
            <a:ext cx="71910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Fine-grained access control to AWS resources</a:t>
            </a:r>
          </a:p>
        </p:txBody>
      </p:sp>
      <p:sp>
        <p:nvSpPr>
          <p:cNvPr id="148" name="Allows you to setup biometric authentication, so that no passwords are…"/>
          <p:cNvSpPr txBox="1"/>
          <p:nvPr/>
        </p:nvSpPr>
        <p:spPr>
          <a:xfrm>
            <a:off x="1540852" y="6291122"/>
            <a:ext cx="10866045"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Allows you to setup biometric authentication, so that no passwords are</a:t>
            </a:r>
          </a:p>
          <a:p>
            <a:pPr algn="l"/>
            <a:r>
              <a:t>    required</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1" name="Screenshot 2019-06-10 at 2.49.31 PM.png" descr="Screenshot 2019-06-10 at 2.49.31 PM.png"/>
          <p:cNvPicPr>
            <a:picLocks noChangeAspect="1"/>
          </p:cNvPicPr>
          <p:nvPr/>
        </p:nvPicPr>
        <p:blipFill>
          <a:blip r:embed="rId2">
            <a:extLst/>
          </a:blip>
          <a:stretch>
            <a:fillRect/>
          </a:stretch>
        </p:blipFill>
        <p:spPr>
          <a:xfrm>
            <a:off x="4508500" y="2984500"/>
            <a:ext cx="3987800" cy="3784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Screenshot 2019-06-10 at 2.49.41 PM.png" descr="Screenshot 2019-06-10 at 2.49.41 PM.png"/>
          <p:cNvPicPr>
            <a:picLocks noChangeAspect="1"/>
          </p:cNvPicPr>
          <p:nvPr/>
        </p:nvPicPr>
        <p:blipFill>
          <a:blip r:embed="rId2">
            <a:extLst/>
          </a:blip>
          <a:stretch>
            <a:fillRect/>
          </a:stretch>
        </p:blipFill>
        <p:spPr>
          <a:xfrm>
            <a:off x="4508500" y="2984500"/>
            <a:ext cx="3987800" cy="3784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circl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Screenshot 2019-06-10 at 2.49.49 PM.png" descr="Screenshot 2019-06-10 at 2.49.49 PM.png"/>
          <p:cNvPicPr>
            <a:picLocks noChangeAspect="1"/>
          </p:cNvPicPr>
          <p:nvPr/>
        </p:nvPicPr>
        <p:blipFill>
          <a:blip r:embed="rId2">
            <a:extLst/>
          </a:blip>
          <a:stretch>
            <a:fillRect/>
          </a:stretch>
        </p:blipFill>
        <p:spPr>
          <a:xfrm>
            <a:off x="4508500" y="2984500"/>
            <a:ext cx="3987800" cy="3784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Screenshot 2019-06-10 at 2.49.54 PM.png" descr="Screenshot 2019-06-10 at 2.49.54 PM.png"/>
          <p:cNvPicPr>
            <a:picLocks noChangeAspect="1"/>
          </p:cNvPicPr>
          <p:nvPr/>
        </p:nvPicPr>
        <p:blipFill>
          <a:blip r:embed="rId2">
            <a:extLst/>
          </a:blip>
          <a:stretch>
            <a:fillRect/>
          </a:stretch>
        </p:blipFill>
        <p:spPr>
          <a:xfrm>
            <a:off x="4508500" y="2984500"/>
            <a:ext cx="3987800" cy="3784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Screenshot 2019-06-10 at 2.51.02 PM.png" descr="Screenshot 2019-06-10 at 2.51.02 PM.png"/>
          <p:cNvPicPr>
            <a:picLocks noChangeAspect="1"/>
          </p:cNvPicPr>
          <p:nvPr/>
        </p:nvPicPr>
        <p:blipFill>
          <a:blip r:embed="rId2">
            <a:extLst/>
          </a:blip>
          <a:stretch>
            <a:fillRect/>
          </a:stretch>
        </p:blipFill>
        <p:spPr>
          <a:xfrm>
            <a:off x="4629150" y="2844800"/>
            <a:ext cx="3746500" cy="4064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pull dir="l"/>
      </p:transition>
    </mc:Choice>
    <mc:Fallback>
      <p:transition spd="fast">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Screenshot 2019-06-10 at 2.51.36 PM.png" descr="Screenshot 2019-06-10 at 2.51.36 PM.png"/>
          <p:cNvPicPr>
            <a:picLocks noChangeAspect="1"/>
          </p:cNvPicPr>
          <p:nvPr/>
        </p:nvPicPr>
        <p:blipFill>
          <a:blip r:embed="rId2">
            <a:extLst/>
          </a:blip>
          <a:stretch>
            <a:fillRect/>
          </a:stretch>
        </p:blipFill>
        <p:spPr>
          <a:xfrm>
            <a:off x="4540250" y="2959100"/>
            <a:ext cx="3924300" cy="3835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switch dir="l"/>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Screenshot 2019-06-10 at 2.51.59 PM.png" descr="Screenshot 2019-06-10 at 2.51.59 PM.png"/>
          <p:cNvPicPr>
            <a:picLocks noChangeAspect="1"/>
          </p:cNvPicPr>
          <p:nvPr/>
        </p:nvPicPr>
        <p:blipFill>
          <a:blip r:embed="rId2">
            <a:extLst/>
          </a:blip>
          <a:stretch>
            <a:fillRect/>
          </a:stretch>
        </p:blipFill>
        <p:spPr>
          <a:xfrm>
            <a:off x="4540250" y="2959100"/>
            <a:ext cx="3924300" cy="3835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wipe dir="r"/>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5" name="Screenshot 2019-06-10 at 2.52.12 PM.png" descr="Screenshot 2019-06-10 at 2.52.12 PM.png"/>
          <p:cNvPicPr>
            <a:picLocks noChangeAspect="1"/>
          </p:cNvPicPr>
          <p:nvPr/>
        </p:nvPicPr>
        <p:blipFill>
          <a:blip r:embed="rId2">
            <a:extLst/>
          </a:blip>
          <a:stretch>
            <a:fillRect/>
          </a:stretch>
        </p:blipFill>
        <p:spPr>
          <a:xfrm>
            <a:off x="793750" y="1809750"/>
            <a:ext cx="11417300" cy="61341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blinds dir="vert"/>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Elastic Load Balancing"/>
          <p:cNvSpPr txBox="1"/>
          <p:nvPr>
            <p:ph type="ctrTitle"/>
          </p:nvPr>
        </p:nvSpPr>
        <p:spPr>
          <a:prstGeom prst="rect">
            <a:avLst/>
          </a:prstGeom>
        </p:spPr>
        <p:txBody>
          <a:bodyPr/>
          <a:lstStyle/>
          <a:p>
            <a:pPr/>
            <a:r>
              <a:t>Elastic Load Balancing</a:t>
            </a:r>
          </a:p>
        </p:txBody>
      </p:sp>
      <p:sp>
        <p:nvSpPr>
          <p:cNvPr id="368" name="Achieve fault tolerance for any application by ensuring scalability, performance, and 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Achieve fault tolerance for any application by ensuring scalability, performance, and security</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368"/>
                                        </p:tgtEl>
                                        <p:attrNameLst>
                                          <p:attrName>style.visibility</p:attrName>
                                        </p:attrNameLst>
                                      </p:cBhvr>
                                      <p:to>
                                        <p:strVal val="visible"/>
                                      </p:to>
                                    </p:set>
                                    <p:anim calcmode="lin" valueType="num">
                                      <p:cBhvr>
                                        <p:cTn id="7" dur="1000" fill="hold"/>
                                        <p:tgtEl>
                                          <p:spTgt spid="368"/>
                                        </p:tgtEl>
                                        <p:attrNameLst>
                                          <p:attrName>ppt_w</p:attrName>
                                        </p:attrNameLst>
                                      </p:cBhvr>
                                      <p:tavLst>
                                        <p:tav tm="0" fmla="#ppt_w*sin(2.5*pi*$)">
                                          <p:val>
                                            <p:fltVal val="0"/>
                                          </p:val>
                                        </p:tav>
                                        <p:tav tm="100000">
                                          <p:val>
                                            <p:fltVal val="1"/>
                                          </p:val>
                                        </p:tav>
                                      </p:tavLst>
                                    </p:anim>
                                    <p:anim calcmode="lin" valueType="num">
                                      <p:cBhvr>
                                        <p:cTn id="8" dur="1000" fill="hold"/>
                                        <p:tgtEl>
                                          <p:spTgt spid="36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8"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Elastic Load Balancing automatically distributes incoming application traffic across multiple targets, such as Amazon EC2 instances, containers, IP addresses, and Lambda functions. It can handle the varying load of your application traffic in a single Availability Zone or across multiple Availability Zones. Elastic Load Balancing offers three types of load balancers that all feature the high availability, automatic scaling, and robust security necessary to make your applications fault tolerant."/>
          <p:cNvSpPr txBox="1"/>
          <p:nvPr>
            <p:ph type="ctrTitle"/>
          </p:nvPr>
        </p:nvSpPr>
        <p:spPr>
          <a:xfrm>
            <a:off x="1270000" y="4914900"/>
            <a:ext cx="10464800" cy="3302000"/>
          </a:xfrm>
          <a:prstGeom prst="rect">
            <a:avLst/>
          </a:prstGeom>
        </p:spPr>
        <p:txBody>
          <a:bodyPr/>
          <a:lstStyle>
            <a:lvl1pPr defTabSz="403097">
              <a:defRPr sz="2553">
                <a:latin typeface="Helvetica Neue"/>
                <a:ea typeface="Helvetica Neue"/>
                <a:cs typeface="Helvetica Neue"/>
                <a:sym typeface="Helvetica Neue"/>
              </a:defRPr>
            </a:lvl1pPr>
          </a:lstStyle>
          <a:p>
            <a:pPr/>
            <a:r>
              <a:t>Elastic Load Balancing automatically distributes incoming application traffic across multiple targets, such as Amazon EC2 instances, containers, IP addresses, and Lambda functions. It can handle the varying load of your application traffic in a single Availability Zone or across multiple Availability Zones. Elastic Load Balancing offers three types of load balancers that all feature the high availability, automatic scaling, and robust security necessary to make your applications fault tolerant.</a:t>
            </a:r>
          </a:p>
        </p:txBody>
      </p:sp>
      <p:pic>
        <p:nvPicPr>
          <p:cNvPr id="371" name="alb.png" descr="alb.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Question 2"/>
          <p:cNvSpPr txBox="1"/>
          <p:nvPr>
            <p:ph type="title" idx="4294967295"/>
          </p:nvPr>
        </p:nvSpPr>
        <p:spPr>
          <a:xfrm>
            <a:off x="1270000" y="-1246530"/>
            <a:ext cx="10464800" cy="3302001"/>
          </a:xfrm>
          <a:prstGeom prst="rect">
            <a:avLst/>
          </a:prstGeom>
        </p:spPr>
        <p:txBody>
          <a:bodyPr anchor="b"/>
          <a:lstStyle>
            <a:lvl1pPr>
              <a:defRPr sz="6900"/>
            </a:lvl1pPr>
          </a:lstStyle>
          <a:p>
            <a:pPr/>
            <a:r>
              <a:t>Question 2</a:t>
            </a:r>
          </a:p>
        </p:txBody>
      </p:sp>
      <p:sp>
        <p:nvSpPr>
          <p:cNvPr id="151" name="AWS recommends that EC2 instances have credentials stored on them so…"/>
          <p:cNvSpPr txBox="1"/>
          <p:nvPr/>
        </p:nvSpPr>
        <p:spPr>
          <a:xfrm>
            <a:off x="1507680" y="3052420"/>
            <a:ext cx="1088806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AWS recommends that EC2 instances have credentials stored on them so</a:t>
            </a:r>
          </a:p>
          <a:p>
            <a:pPr algn="l"/>
            <a:r>
              <a:t>that the instances can access other resources (such as S3 buckets).</a:t>
            </a:r>
          </a:p>
        </p:txBody>
      </p:sp>
      <p:sp>
        <p:nvSpPr>
          <p:cNvPr id="152" name="True"/>
          <p:cNvSpPr txBox="1"/>
          <p:nvPr/>
        </p:nvSpPr>
        <p:spPr>
          <a:xfrm>
            <a:off x="1508239" y="4043985"/>
            <a:ext cx="10801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True</a:t>
            </a:r>
          </a:p>
        </p:txBody>
      </p:sp>
      <p:sp>
        <p:nvSpPr>
          <p:cNvPr id="153" name="False"/>
          <p:cNvSpPr txBox="1"/>
          <p:nvPr/>
        </p:nvSpPr>
        <p:spPr>
          <a:xfrm>
            <a:off x="1518043" y="4851399"/>
            <a:ext cx="122064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False</a:t>
            </a:r>
          </a:p>
        </p:txBody>
      </p:sp>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ELB Benefits"/>
          <p:cNvSpPr txBox="1"/>
          <p:nvPr>
            <p:ph type="title" idx="4294967295"/>
          </p:nvPr>
        </p:nvSpPr>
        <p:spPr>
          <a:xfrm>
            <a:off x="1158241" y="-1296988"/>
            <a:ext cx="10812067" cy="3302001"/>
          </a:xfrm>
          <a:prstGeom prst="rect">
            <a:avLst/>
          </a:prstGeom>
        </p:spPr>
        <p:txBody>
          <a:bodyPr anchor="b"/>
          <a:lstStyle>
            <a:lvl1pPr>
              <a:defRPr sz="6900"/>
            </a:lvl1pPr>
          </a:lstStyle>
          <a:p>
            <a:pPr/>
            <a:r>
              <a:t>ELB Benefits</a:t>
            </a:r>
          </a:p>
        </p:txBody>
      </p:sp>
      <p:sp>
        <p:nvSpPr>
          <p:cNvPr id="374" name="Highly available"/>
          <p:cNvSpPr txBox="1"/>
          <p:nvPr/>
        </p:nvSpPr>
        <p:spPr>
          <a:xfrm>
            <a:off x="1507680" y="3236570"/>
            <a:ext cx="272117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available</a:t>
            </a:r>
          </a:p>
        </p:txBody>
      </p:sp>
      <p:sp>
        <p:nvSpPr>
          <p:cNvPr id="375" name="Secure"/>
          <p:cNvSpPr txBox="1"/>
          <p:nvPr/>
        </p:nvSpPr>
        <p:spPr>
          <a:xfrm>
            <a:off x="1508239" y="3789020"/>
            <a:ext cx="146418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Secure</a:t>
            </a:r>
          </a:p>
        </p:txBody>
      </p:sp>
      <p:sp>
        <p:nvSpPr>
          <p:cNvPr id="376" name="Elastic"/>
          <p:cNvSpPr txBox="1"/>
          <p:nvPr/>
        </p:nvSpPr>
        <p:spPr>
          <a:xfrm>
            <a:off x="1518043" y="4341470"/>
            <a:ext cx="14233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Elastic</a:t>
            </a:r>
          </a:p>
        </p:txBody>
      </p:sp>
      <p:sp>
        <p:nvSpPr>
          <p:cNvPr id="377" name="Flexible"/>
          <p:cNvSpPr txBox="1"/>
          <p:nvPr/>
        </p:nvSpPr>
        <p:spPr>
          <a:xfrm>
            <a:off x="1533487" y="4893920"/>
            <a:ext cx="156415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Flexible</a:t>
            </a:r>
          </a:p>
        </p:txBody>
      </p:sp>
      <p:sp>
        <p:nvSpPr>
          <p:cNvPr id="378" name="Robust monitoring &amp; auditing"/>
          <p:cNvSpPr txBox="1"/>
          <p:nvPr/>
        </p:nvSpPr>
        <p:spPr>
          <a:xfrm>
            <a:off x="1534757" y="5446370"/>
            <a:ext cx="470786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Robust monitoring &amp; auditing</a:t>
            </a:r>
          </a:p>
        </p:txBody>
      </p:sp>
      <p:sp>
        <p:nvSpPr>
          <p:cNvPr id="379" name="Hybrid load balancing"/>
          <p:cNvSpPr txBox="1"/>
          <p:nvPr/>
        </p:nvSpPr>
        <p:spPr>
          <a:xfrm>
            <a:off x="1546187" y="5998820"/>
            <a:ext cx="36130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Hybrid load balancing</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lt" backwards="0">
                                    <p:tmAbs val="0"/>
                                  </p:iterate>
                                  <p:childTnLst>
                                    <p:set>
                                      <p:cBhvr>
                                        <p:cTn id="6" fill="hold"/>
                                        <p:tgtEl>
                                          <p:spTgt spid="374"/>
                                        </p:tgtEl>
                                        <p:attrNameLst>
                                          <p:attrName>style.visibility</p:attrName>
                                        </p:attrNameLst>
                                      </p:cBhvr>
                                      <p:to>
                                        <p:strVal val="visible"/>
                                      </p:to>
                                    </p:set>
                                    <p:animEffect filter="fade" transition="in">
                                      <p:cBhvr>
                                        <p:cTn id="7" dur="1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lt" backwards="0">
                                    <p:tmAbs val="0"/>
                                  </p:iterate>
                                  <p:childTnLst>
                                    <p:set>
                                      <p:cBhvr>
                                        <p:cTn id="11" fill="hold"/>
                                        <p:tgtEl>
                                          <p:spTgt spid="375"/>
                                        </p:tgtEl>
                                        <p:attrNameLst>
                                          <p:attrName>style.visibility</p:attrName>
                                        </p:attrNameLst>
                                      </p:cBhvr>
                                      <p:to>
                                        <p:strVal val="visible"/>
                                      </p:to>
                                    </p:set>
                                    <p:animEffect filter="fade" transition="in">
                                      <p:cBhvr>
                                        <p:cTn id="12" dur="1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lt" backwards="0">
                                    <p:tmAbs val="0"/>
                                  </p:iterate>
                                  <p:childTnLst>
                                    <p:set>
                                      <p:cBhvr>
                                        <p:cTn id="16" fill="hold"/>
                                        <p:tgtEl>
                                          <p:spTgt spid="376"/>
                                        </p:tgtEl>
                                        <p:attrNameLst>
                                          <p:attrName>style.visibility</p:attrName>
                                        </p:attrNameLst>
                                      </p:cBhvr>
                                      <p:to>
                                        <p:strVal val="visible"/>
                                      </p:to>
                                    </p:set>
                                    <p:animEffect filter="fade" transition="in">
                                      <p:cBhvr>
                                        <p:cTn id="17" dur="1500"/>
                                        <p:tgtEl>
                                          <p:spTgt spid="37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lt" backwards="0">
                                    <p:tmAbs val="0"/>
                                  </p:iterate>
                                  <p:childTnLst>
                                    <p:set>
                                      <p:cBhvr>
                                        <p:cTn id="21" fill="hold"/>
                                        <p:tgtEl>
                                          <p:spTgt spid="377"/>
                                        </p:tgtEl>
                                        <p:attrNameLst>
                                          <p:attrName>style.visibility</p:attrName>
                                        </p:attrNameLst>
                                      </p:cBhvr>
                                      <p:to>
                                        <p:strVal val="visible"/>
                                      </p:to>
                                    </p:set>
                                    <p:animEffect filter="fade" transition="in">
                                      <p:cBhvr>
                                        <p:cTn id="22" dur="1500"/>
                                        <p:tgtEl>
                                          <p:spTgt spid="37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lt" backwards="0">
                                    <p:tmAbs val="0"/>
                                  </p:iterate>
                                  <p:childTnLst>
                                    <p:set>
                                      <p:cBhvr>
                                        <p:cTn id="26" fill="hold"/>
                                        <p:tgtEl>
                                          <p:spTgt spid="378"/>
                                        </p:tgtEl>
                                        <p:attrNameLst>
                                          <p:attrName>style.visibility</p:attrName>
                                        </p:attrNameLst>
                                      </p:cBhvr>
                                      <p:to>
                                        <p:strVal val="visible"/>
                                      </p:to>
                                    </p:set>
                                    <p:animEffect filter="fade" transition="in">
                                      <p:cBhvr>
                                        <p:cTn id="27" dur="1500"/>
                                        <p:tgtEl>
                                          <p:spTgt spid="37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lt" backwards="0">
                                    <p:tmAbs val="0"/>
                                  </p:iterate>
                                  <p:childTnLst>
                                    <p:set>
                                      <p:cBhvr>
                                        <p:cTn id="31" fill="hold"/>
                                        <p:tgtEl>
                                          <p:spTgt spid="379"/>
                                        </p:tgtEl>
                                        <p:attrNameLst>
                                          <p:attrName>style.visibility</p:attrName>
                                        </p:attrNameLst>
                                      </p:cBhvr>
                                      <p:to>
                                        <p:strVal val="visible"/>
                                      </p:to>
                                    </p:set>
                                    <p:animEffect filter="fade" transition="in">
                                      <p:cBhvr>
                                        <p:cTn id="32" dur="15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6"/>
      <p:bldP build="whole" bldLvl="1" animBg="1" rev="0" advAuto="0" spid="376" grpId="3"/>
      <p:bldP build="whole" bldLvl="1" animBg="1" rev="0" advAuto="0" spid="378" grpId="5"/>
      <p:bldP build="whole" bldLvl="1" animBg="1" rev="0" advAuto="0" spid="374" grpId="1"/>
      <p:bldP build="whole" bldLvl="1" animBg="1" rev="0" advAuto="0" spid="375" grpId="2"/>
      <p:bldP build="whole" bldLvl="1" animBg="1" rev="0" advAuto="0" spid="377" grpId="4"/>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ELB Use Cases"/>
          <p:cNvSpPr txBox="1"/>
          <p:nvPr>
            <p:ph type="title" idx="4294967295"/>
          </p:nvPr>
        </p:nvSpPr>
        <p:spPr>
          <a:xfrm>
            <a:off x="1158241" y="-1296988"/>
            <a:ext cx="10812067" cy="3302001"/>
          </a:xfrm>
          <a:prstGeom prst="rect">
            <a:avLst/>
          </a:prstGeom>
        </p:spPr>
        <p:txBody>
          <a:bodyPr anchor="b"/>
          <a:lstStyle>
            <a:lvl1pPr>
              <a:defRPr sz="6900"/>
            </a:lvl1pPr>
          </a:lstStyle>
          <a:p>
            <a:pPr/>
            <a:r>
              <a:t>ELB Use Cases</a:t>
            </a:r>
          </a:p>
        </p:txBody>
      </p:sp>
      <p:sp>
        <p:nvSpPr>
          <p:cNvPr id="382" name="Achieve better fault tolerance for your applications"/>
          <p:cNvSpPr txBox="1"/>
          <p:nvPr/>
        </p:nvSpPr>
        <p:spPr>
          <a:xfrm>
            <a:off x="1507680" y="3236570"/>
            <a:ext cx="781255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Achieve better fault tolerance for your applications</a:t>
            </a:r>
          </a:p>
        </p:txBody>
      </p:sp>
      <p:sp>
        <p:nvSpPr>
          <p:cNvPr id="383" name="Automatically load balance your containerised applications"/>
          <p:cNvSpPr txBox="1"/>
          <p:nvPr/>
        </p:nvSpPr>
        <p:spPr>
          <a:xfrm>
            <a:off x="1508239" y="3789020"/>
            <a:ext cx="902383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Automatically load balance your containerised applications</a:t>
            </a:r>
          </a:p>
        </p:txBody>
      </p:sp>
      <p:sp>
        <p:nvSpPr>
          <p:cNvPr id="384" name="Automatically scale your applications"/>
          <p:cNvSpPr txBox="1"/>
          <p:nvPr/>
        </p:nvSpPr>
        <p:spPr>
          <a:xfrm>
            <a:off x="1518043" y="4341470"/>
            <a:ext cx="586945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Automatically scale your applications</a:t>
            </a:r>
          </a:p>
        </p:txBody>
      </p:sp>
      <p:sp>
        <p:nvSpPr>
          <p:cNvPr id="385" name="Using Elastic Load Balancing in your Amazon Virtual Private Cloud (VPC)"/>
          <p:cNvSpPr txBox="1"/>
          <p:nvPr/>
        </p:nvSpPr>
        <p:spPr>
          <a:xfrm>
            <a:off x="1533487" y="4893920"/>
            <a:ext cx="1096754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Using Elastic Load Balancing in your Amazon Virtual Private Cloud (VPC)</a:t>
            </a:r>
          </a:p>
        </p:txBody>
      </p:sp>
      <p:sp>
        <p:nvSpPr>
          <p:cNvPr id="386" name="Hybrid load balancing with Elastic Load Balancing"/>
          <p:cNvSpPr txBox="1"/>
          <p:nvPr/>
        </p:nvSpPr>
        <p:spPr>
          <a:xfrm>
            <a:off x="1534757" y="5446370"/>
            <a:ext cx="771502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Hybrid load balancing with Elastic Load Balancing</a:t>
            </a:r>
          </a:p>
        </p:txBody>
      </p:sp>
      <p:sp>
        <p:nvSpPr>
          <p:cNvPr id="387" name="Invoking Lambda functions over HTTP(S)"/>
          <p:cNvSpPr txBox="1"/>
          <p:nvPr/>
        </p:nvSpPr>
        <p:spPr>
          <a:xfrm>
            <a:off x="1546187" y="5998820"/>
            <a:ext cx="63745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Invoking Lambda functions over HTTP(S)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382"/>
                                        </p:tgtEl>
                                        <p:attrNameLst>
                                          <p:attrName>style.visibility</p:attrName>
                                        </p:attrNameLst>
                                      </p:cBhvr>
                                      <p:to>
                                        <p:strVal val="visible"/>
                                      </p:to>
                                    </p:set>
                                    <p:anim calcmode="lin" valueType="num">
                                      <p:cBhvr>
                                        <p:cTn id="7" dur="1500" fill="hold"/>
                                        <p:tgtEl>
                                          <p:spTgt spid="382"/>
                                        </p:tgtEl>
                                        <p:attrNameLst>
                                          <p:attrName>ppt_w</p:attrName>
                                        </p:attrNameLst>
                                      </p:cBhvr>
                                      <p:tavLst>
                                        <p:tav tm="0">
                                          <p:val>
                                            <p:fltVal val="0"/>
                                          </p:val>
                                        </p:tav>
                                        <p:tav tm="100000">
                                          <p:val>
                                            <p:strVal val="#ppt_w"/>
                                          </p:val>
                                        </p:tav>
                                      </p:tavLst>
                                    </p:anim>
                                    <p:anim calcmode="lin" valueType="num">
                                      <p:cBhvr>
                                        <p:cTn id="8" dur="1500" fill="hold"/>
                                        <p:tgtEl>
                                          <p:spTgt spid="382"/>
                                        </p:tgtEl>
                                        <p:attrNameLst>
                                          <p:attrName>ppt_h</p:attrName>
                                        </p:attrNameLst>
                                      </p:cBhvr>
                                      <p:tavLst>
                                        <p:tav tm="0">
                                          <p:val>
                                            <p:fltVal val="0"/>
                                          </p:val>
                                        </p:tav>
                                        <p:tav tm="100000">
                                          <p:val>
                                            <p:strVal val="#ppt_h"/>
                                          </p:val>
                                        </p:tav>
                                      </p:tavLst>
                                    </p:anim>
                                    <p:anim calcmode="lin" valueType="num">
                                      <p:cBhvr>
                                        <p:cTn id="9" dur="1500" fill="hold"/>
                                        <p:tgtEl>
                                          <p:spTgt spid="382"/>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38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9" presetID="15" grpId="2" fill="hold">
                                  <p:stCondLst>
                                    <p:cond delay="0"/>
                                  </p:stCondLst>
                                  <p:iterate type="el" backwards="0">
                                    <p:tmAbs val="0"/>
                                  </p:iterate>
                                  <p:childTnLst>
                                    <p:set>
                                      <p:cBhvr>
                                        <p:cTn id="14" fill="hold"/>
                                        <p:tgtEl>
                                          <p:spTgt spid="383"/>
                                        </p:tgtEl>
                                        <p:attrNameLst>
                                          <p:attrName>style.visibility</p:attrName>
                                        </p:attrNameLst>
                                      </p:cBhvr>
                                      <p:to>
                                        <p:strVal val="visible"/>
                                      </p:to>
                                    </p:set>
                                    <p:anim calcmode="lin" valueType="num">
                                      <p:cBhvr>
                                        <p:cTn id="15" dur="1500" fill="hold"/>
                                        <p:tgtEl>
                                          <p:spTgt spid="383"/>
                                        </p:tgtEl>
                                        <p:attrNameLst>
                                          <p:attrName>ppt_w</p:attrName>
                                        </p:attrNameLst>
                                      </p:cBhvr>
                                      <p:tavLst>
                                        <p:tav tm="0">
                                          <p:val>
                                            <p:fltVal val="0"/>
                                          </p:val>
                                        </p:tav>
                                        <p:tav tm="100000">
                                          <p:val>
                                            <p:strVal val="#ppt_w"/>
                                          </p:val>
                                        </p:tav>
                                      </p:tavLst>
                                    </p:anim>
                                    <p:anim calcmode="lin" valueType="num">
                                      <p:cBhvr>
                                        <p:cTn id="16" dur="1500" fill="hold"/>
                                        <p:tgtEl>
                                          <p:spTgt spid="383"/>
                                        </p:tgtEl>
                                        <p:attrNameLst>
                                          <p:attrName>ppt_h</p:attrName>
                                        </p:attrNameLst>
                                      </p:cBhvr>
                                      <p:tavLst>
                                        <p:tav tm="0">
                                          <p:val>
                                            <p:fltVal val="0"/>
                                          </p:val>
                                        </p:tav>
                                        <p:tav tm="100000">
                                          <p:val>
                                            <p:strVal val="#ppt_h"/>
                                          </p:val>
                                        </p:tav>
                                      </p:tavLst>
                                    </p:anim>
                                    <p:anim calcmode="lin" valueType="num">
                                      <p:cBhvr>
                                        <p:cTn id="17" dur="1500" fill="hold"/>
                                        <p:tgtEl>
                                          <p:spTgt spid="383"/>
                                        </p:tgtEl>
                                        <p:attrNameLst>
                                          <p:attrName>ppt_x</p:attrName>
                                        </p:attrNameLst>
                                      </p:cBhvr>
                                      <p:tavLst>
                                        <p:tav tm="0" fmla="#ppt_x+(cos(-2*pi*(1-$))*-#ppt_x-sin(-2*pi*(1-$))*(1-#ppt_y))*(1-$)">
                                          <p:val>
                                            <p:fltVal val="0"/>
                                          </p:val>
                                        </p:tav>
                                        <p:tav tm="100000">
                                          <p:val>
                                            <p:fltVal val="1"/>
                                          </p:val>
                                        </p:tav>
                                      </p:tavLst>
                                    </p:anim>
                                    <p:anim calcmode="lin" valueType="num">
                                      <p:cBhvr>
                                        <p:cTn id="18" dur="1500" fill="hold"/>
                                        <p:tgtEl>
                                          <p:spTgt spid="3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9" presetID="15" grpId="3" fill="hold">
                                  <p:stCondLst>
                                    <p:cond delay="0"/>
                                  </p:stCondLst>
                                  <p:iterate type="el" backwards="0">
                                    <p:tmAbs val="0"/>
                                  </p:iterate>
                                  <p:childTnLst>
                                    <p:set>
                                      <p:cBhvr>
                                        <p:cTn id="22" fill="hold"/>
                                        <p:tgtEl>
                                          <p:spTgt spid="384"/>
                                        </p:tgtEl>
                                        <p:attrNameLst>
                                          <p:attrName>style.visibility</p:attrName>
                                        </p:attrNameLst>
                                      </p:cBhvr>
                                      <p:to>
                                        <p:strVal val="visible"/>
                                      </p:to>
                                    </p:set>
                                    <p:anim calcmode="lin" valueType="num">
                                      <p:cBhvr>
                                        <p:cTn id="23" dur="1500" fill="hold"/>
                                        <p:tgtEl>
                                          <p:spTgt spid="384"/>
                                        </p:tgtEl>
                                        <p:attrNameLst>
                                          <p:attrName>ppt_w</p:attrName>
                                        </p:attrNameLst>
                                      </p:cBhvr>
                                      <p:tavLst>
                                        <p:tav tm="0">
                                          <p:val>
                                            <p:fltVal val="0"/>
                                          </p:val>
                                        </p:tav>
                                        <p:tav tm="100000">
                                          <p:val>
                                            <p:strVal val="#ppt_w"/>
                                          </p:val>
                                        </p:tav>
                                      </p:tavLst>
                                    </p:anim>
                                    <p:anim calcmode="lin" valueType="num">
                                      <p:cBhvr>
                                        <p:cTn id="24" dur="1500" fill="hold"/>
                                        <p:tgtEl>
                                          <p:spTgt spid="384"/>
                                        </p:tgtEl>
                                        <p:attrNameLst>
                                          <p:attrName>ppt_h</p:attrName>
                                        </p:attrNameLst>
                                      </p:cBhvr>
                                      <p:tavLst>
                                        <p:tav tm="0">
                                          <p:val>
                                            <p:fltVal val="0"/>
                                          </p:val>
                                        </p:tav>
                                        <p:tav tm="100000">
                                          <p:val>
                                            <p:strVal val="#ppt_h"/>
                                          </p:val>
                                        </p:tav>
                                      </p:tavLst>
                                    </p:anim>
                                    <p:anim calcmode="lin" valueType="num">
                                      <p:cBhvr>
                                        <p:cTn id="25" dur="1500" fill="hold"/>
                                        <p:tgtEl>
                                          <p:spTgt spid="384"/>
                                        </p:tgtEl>
                                        <p:attrNameLst>
                                          <p:attrName>ppt_x</p:attrName>
                                        </p:attrNameLst>
                                      </p:cBhvr>
                                      <p:tavLst>
                                        <p:tav tm="0" fmla="#ppt_x+(cos(-2*pi*(1-$))*-#ppt_x-sin(-2*pi*(1-$))*(1-#ppt_y))*(1-$)">
                                          <p:val>
                                            <p:fltVal val="0"/>
                                          </p:val>
                                        </p:tav>
                                        <p:tav tm="100000">
                                          <p:val>
                                            <p:fltVal val="1"/>
                                          </p:val>
                                        </p:tav>
                                      </p:tavLst>
                                    </p:anim>
                                    <p:anim calcmode="lin" valueType="num">
                                      <p:cBhvr>
                                        <p:cTn id="26" dur="1500" fill="hold"/>
                                        <p:tgtEl>
                                          <p:spTgt spid="38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9" presetID="15" grpId="4" fill="hold">
                                  <p:stCondLst>
                                    <p:cond delay="0"/>
                                  </p:stCondLst>
                                  <p:iterate type="el" backwards="0">
                                    <p:tmAbs val="0"/>
                                  </p:iterate>
                                  <p:childTnLst>
                                    <p:set>
                                      <p:cBhvr>
                                        <p:cTn id="30" fill="hold"/>
                                        <p:tgtEl>
                                          <p:spTgt spid="385"/>
                                        </p:tgtEl>
                                        <p:attrNameLst>
                                          <p:attrName>style.visibility</p:attrName>
                                        </p:attrNameLst>
                                      </p:cBhvr>
                                      <p:to>
                                        <p:strVal val="visible"/>
                                      </p:to>
                                    </p:set>
                                    <p:anim calcmode="lin" valueType="num">
                                      <p:cBhvr>
                                        <p:cTn id="31" dur="1500" fill="hold"/>
                                        <p:tgtEl>
                                          <p:spTgt spid="385"/>
                                        </p:tgtEl>
                                        <p:attrNameLst>
                                          <p:attrName>ppt_w</p:attrName>
                                        </p:attrNameLst>
                                      </p:cBhvr>
                                      <p:tavLst>
                                        <p:tav tm="0">
                                          <p:val>
                                            <p:fltVal val="0"/>
                                          </p:val>
                                        </p:tav>
                                        <p:tav tm="100000">
                                          <p:val>
                                            <p:strVal val="#ppt_w"/>
                                          </p:val>
                                        </p:tav>
                                      </p:tavLst>
                                    </p:anim>
                                    <p:anim calcmode="lin" valueType="num">
                                      <p:cBhvr>
                                        <p:cTn id="32" dur="1500" fill="hold"/>
                                        <p:tgtEl>
                                          <p:spTgt spid="385"/>
                                        </p:tgtEl>
                                        <p:attrNameLst>
                                          <p:attrName>ppt_h</p:attrName>
                                        </p:attrNameLst>
                                      </p:cBhvr>
                                      <p:tavLst>
                                        <p:tav tm="0">
                                          <p:val>
                                            <p:fltVal val="0"/>
                                          </p:val>
                                        </p:tav>
                                        <p:tav tm="100000">
                                          <p:val>
                                            <p:strVal val="#ppt_h"/>
                                          </p:val>
                                        </p:tav>
                                      </p:tavLst>
                                    </p:anim>
                                    <p:anim calcmode="lin" valueType="num">
                                      <p:cBhvr>
                                        <p:cTn id="33" dur="1500" fill="hold"/>
                                        <p:tgtEl>
                                          <p:spTgt spid="385"/>
                                        </p:tgtEl>
                                        <p:attrNameLst>
                                          <p:attrName>ppt_x</p:attrName>
                                        </p:attrNameLst>
                                      </p:cBhvr>
                                      <p:tavLst>
                                        <p:tav tm="0" fmla="#ppt_x+(cos(-2*pi*(1-$))*-#ppt_x-sin(-2*pi*(1-$))*(1-#ppt_y))*(1-$)">
                                          <p:val>
                                            <p:fltVal val="0"/>
                                          </p:val>
                                        </p:tav>
                                        <p:tav tm="100000">
                                          <p:val>
                                            <p:fltVal val="1"/>
                                          </p:val>
                                        </p:tav>
                                      </p:tavLst>
                                    </p:anim>
                                    <p:anim calcmode="lin" valueType="num">
                                      <p:cBhvr>
                                        <p:cTn id="34" dur="1500" fill="hold"/>
                                        <p:tgtEl>
                                          <p:spTgt spid="38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9" presetID="15" grpId="5" fill="hold">
                                  <p:stCondLst>
                                    <p:cond delay="0"/>
                                  </p:stCondLst>
                                  <p:iterate type="el" backwards="0">
                                    <p:tmAbs val="0"/>
                                  </p:iterate>
                                  <p:childTnLst>
                                    <p:set>
                                      <p:cBhvr>
                                        <p:cTn id="38" fill="hold"/>
                                        <p:tgtEl>
                                          <p:spTgt spid="386"/>
                                        </p:tgtEl>
                                        <p:attrNameLst>
                                          <p:attrName>style.visibility</p:attrName>
                                        </p:attrNameLst>
                                      </p:cBhvr>
                                      <p:to>
                                        <p:strVal val="visible"/>
                                      </p:to>
                                    </p:set>
                                    <p:anim calcmode="lin" valueType="num">
                                      <p:cBhvr>
                                        <p:cTn id="39" dur="1500" fill="hold"/>
                                        <p:tgtEl>
                                          <p:spTgt spid="386"/>
                                        </p:tgtEl>
                                        <p:attrNameLst>
                                          <p:attrName>ppt_w</p:attrName>
                                        </p:attrNameLst>
                                      </p:cBhvr>
                                      <p:tavLst>
                                        <p:tav tm="0">
                                          <p:val>
                                            <p:fltVal val="0"/>
                                          </p:val>
                                        </p:tav>
                                        <p:tav tm="100000">
                                          <p:val>
                                            <p:strVal val="#ppt_w"/>
                                          </p:val>
                                        </p:tav>
                                      </p:tavLst>
                                    </p:anim>
                                    <p:anim calcmode="lin" valueType="num">
                                      <p:cBhvr>
                                        <p:cTn id="40" dur="1500" fill="hold"/>
                                        <p:tgtEl>
                                          <p:spTgt spid="386"/>
                                        </p:tgtEl>
                                        <p:attrNameLst>
                                          <p:attrName>ppt_h</p:attrName>
                                        </p:attrNameLst>
                                      </p:cBhvr>
                                      <p:tavLst>
                                        <p:tav tm="0">
                                          <p:val>
                                            <p:fltVal val="0"/>
                                          </p:val>
                                        </p:tav>
                                        <p:tav tm="100000">
                                          <p:val>
                                            <p:strVal val="#ppt_h"/>
                                          </p:val>
                                        </p:tav>
                                      </p:tavLst>
                                    </p:anim>
                                    <p:anim calcmode="lin" valueType="num">
                                      <p:cBhvr>
                                        <p:cTn id="41" dur="1500" fill="hold"/>
                                        <p:tgtEl>
                                          <p:spTgt spid="386"/>
                                        </p:tgtEl>
                                        <p:attrNameLst>
                                          <p:attrName>ppt_x</p:attrName>
                                        </p:attrNameLst>
                                      </p:cBhvr>
                                      <p:tavLst>
                                        <p:tav tm="0" fmla="#ppt_x+(cos(-2*pi*(1-$))*-#ppt_x-sin(-2*pi*(1-$))*(1-#ppt_y))*(1-$)">
                                          <p:val>
                                            <p:fltVal val="0"/>
                                          </p:val>
                                        </p:tav>
                                        <p:tav tm="100000">
                                          <p:val>
                                            <p:fltVal val="1"/>
                                          </p:val>
                                        </p:tav>
                                      </p:tavLst>
                                    </p:anim>
                                    <p:anim calcmode="lin" valueType="num">
                                      <p:cBhvr>
                                        <p:cTn id="42" dur="1500" fill="hold"/>
                                        <p:tgtEl>
                                          <p:spTgt spid="38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9" presetID="15" grpId="6" fill="hold">
                                  <p:stCondLst>
                                    <p:cond delay="0"/>
                                  </p:stCondLst>
                                  <p:iterate type="el" backwards="0">
                                    <p:tmAbs val="0"/>
                                  </p:iterate>
                                  <p:childTnLst>
                                    <p:set>
                                      <p:cBhvr>
                                        <p:cTn id="46" fill="hold"/>
                                        <p:tgtEl>
                                          <p:spTgt spid="387"/>
                                        </p:tgtEl>
                                        <p:attrNameLst>
                                          <p:attrName>style.visibility</p:attrName>
                                        </p:attrNameLst>
                                      </p:cBhvr>
                                      <p:to>
                                        <p:strVal val="visible"/>
                                      </p:to>
                                    </p:set>
                                    <p:anim calcmode="lin" valueType="num">
                                      <p:cBhvr>
                                        <p:cTn id="47" dur="1500" fill="hold"/>
                                        <p:tgtEl>
                                          <p:spTgt spid="387"/>
                                        </p:tgtEl>
                                        <p:attrNameLst>
                                          <p:attrName>ppt_w</p:attrName>
                                        </p:attrNameLst>
                                      </p:cBhvr>
                                      <p:tavLst>
                                        <p:tav tm="0">
                                          <p:val>
                                            <p:fltVal val="0"/>
                                          </p:val>
                                        </p:tav>
                                        <p:tav tm="100000">
                                          <p:val>
                                            <p:strVal val="#ppt_w"/>
                                          </p:val>
                                        </p:tav>
                                      </p:tavLst>
                                    </p:anim>
                                    <p:anim calcmode="lin" valueType="num">
                                      <p:cBhvr>
                                        <p:cTn id="48" dur="1500" fill="hold"/>
                                        <p:tgtEl>
                                          <p:spTgt spid="387"/>
                                        </p:tgtEl>
                                        <p:attrNameLst>
                                          <p:attrName>ppt_h</p:attrName>
                                        </p:attrNameLst>
                                      </p:cBhvr>
                                      <p:tavLst>
                                        <p:tav tm="0">
                                          <p:val>
                                            <p:fltVal val="0"/>
                                          </p:val>
                                        </p:tav>
                                        <p:tav tm="100000">
                                          <p:val>
                                            <p:strVal val="#ppt_h"/>
                                          </p:val>
                                        </p:tav>
                                      </p:tavLst>
                                    </p:anim>
                                    <p:anim calcmode="lin" valueType="num">
                                      <p:cBhvr>
                                        <p:cTn id="49" dur="1500" fill="hold"/>
                                        <p:tgtEl>
                                          <p:spTgt spid="387"/>
                                        </p:tgtEl>
                                        <p:attrNameLst>
                                          <p:attrName>ppt_x</p:attrName>
                                        </p:attrNameLst>
                                      </p:cBhvr>
                                      <p:tavLst>
                                        <p:tav tm="0" fmla="#ppt_x+(cos(-2*pi*(1-$))*-#ppt_x-sin(-2*pi*(1-$))*(1-#ppt_y))*(1-$)">
                                          <p:val>
                                            <p:fltVal val="0"/>
                                          </p:val>
                                        </p:tav>
                                        <p:tav tm="100000">
                                          <p:val>
                                            <p:fltVal val="1"/>
                                          </p:val>
                                        </p:tav>
                                      </p:tavLst>
                                    </p:anim>
                                    <p:anim calcmode="lin" valueType="num">
                                      <p:cBhvr>
                                        <p:cTn id="50" dur="1500" fill="hold"/>
                                        <p:tgtEl>
                                          <p:spTgt spid="38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2" grpId="1"/>
      <p:bldP build="whole" bldLvl="1" animBg="1" rev="0" advAuto="0" spid="386" grpId="5"/>
      <p:bldP build="whole" bldLvl="1" animBg="1" rev="0" advAuto="0" spid="385" grpId="4"/>
      <p:bldP build="whole" bldLvl="1" animBg="1" rev="0" advAuto="0" spid="383" grpId="2"/>
      <p:bldP build="whole" bldLvl="1" animBg="1" rev="0" advAuto="0" spid="384" grpId="3"/>
      <p:bldP build="whole" bldLvl="1" animBg="1" rev="0" advAuto="0" spid="387" grpId="6"/>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ELB Features"/>
          <p:cNvSpPr txBox="1"/>
          <p:nvPr>
            <p:ph type="title" idx="4294967295"/>
          </p:nvPr>
        </p:nvSpPr>
        <p:spPr>
          <a:xfrm>
            <a:off x="1158241" y="-1296988"/>
            <a:ext cx="10812067" cy="3302001"/>
          </a:xfrm>
          <a:prstGeom prst="rect">
            <a:avLst/>
          </a:prstGeom>
        </p:spPr>
        <p:txBody>
          <a:bodyPr anchor="b"/>
          <a:lstStyle>
            <a:lvl1pPr>
              <a:defRPr sz="6900"/>
            </a:lvl1pPr>
          </a:lstStyle>
          <a:p>
            <a:pPr/>
            <a:r>
              <a:t>ELB Features</a:t>
            </a:r>
          </a:p>
        </p:txBody>
      </p:sp>
      <p:sp>
        <p:nvSpPr>
          <p:cNvPr id="390" name="High availability"/>
          <p:cNvSpPr txBox="1"/>
          <p:nvPr/>
        </p:nvSpPr>
        <p:spPr>
          <a:xfrm>
            <a:off x="1507680" y="3236570"/>
            <a:ext cx="27321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a:t>
            </a:r>
          </a:p>
        </p:txBody>
      </p:sp>
      <p:sp>
        <p:nvSpPr>
          <p:cNvPr id="391" name="Health checks"/>
          <p:cNvSpPr txBox="1"/>
          <p:nvPr/>
        </p:nvSpPr>
        <p:spPr>
          <a:xfrm>
            <a:off x="1508239" y="3789020"/>
            <a:ext cx="251909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Health checks</a:t>
            </a:r>
          </a:p>
        </p:txBody>
      </p:sp>
      <p:sp>
        <p:nvSpPr>
          <p:cNvPr id="392" name="Security features"/>
          <p:cNvSpPr txBox="1"/>
          <p:nvPr/>
        </p:nvSpPr>
        <p:spPr>
          <a:xfrm>
            <a:off x="1518043" y="4341470"/>
            <a:ext cx="29147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 features</a:t>
            </a:r>
          </a:p>
        </p:txBody>
      </p:sp>
      <p:sp>
        <p:nvSpPr>
          <p:cNvPr id="393" name="TLS termination"/>
          <p:cNvSpPr txBox="1"/>
          <p:nvPr/>
        </p:nvSpPr>
        <p:spPr>
          <a:xfrm>
            <a:off x="1533487" y="4893920"/>
            <a:ext cx="27614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TLS termination</a:t>
            </a:r>
          </a:p>
        </p:txBody>
      </p:sp>
      <p:sp>
        <p:nvSpPr>
          <p:cNvPr id="394" name="Layer 4 or Layer 7 load balancing"/>
          <p:cNvSpPr txBox="1"/>
          <p:nvPr/>
        </p:nvSpPr>
        <p:spPr>
          <a:xfrm>
            <a:off x="1534757" y="5446370"/>
            <a:ext cx="525681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Layer 4 or Layer 7 load balancing</a:t>
            </a:r>
          </a:p>
        </p:txBody>
      </p:sp>
      <p:sp>
        <p:nvSpPr>
          <p:cNvPr id="395" name="Operational monitoring"/>
          <p:cNvSpPr txBox="1"/>
          <p:nvPr/>
        </p:nvSpPr>
        <p:spPr>
          <a:xfrm>
            <a:off x="1546187" y="5998820"/>
            <a:ext cx="38102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Operational monitoring</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90"/>
                                        </p:tgtEl>
                                        <p:attrNameLst>
                                          <p:attrName>style.visibility</p:attrName>
                                        </p:attrNameLst>
                                      </p:cBhvr>
                                      <p:to>
                                        <p:strVal val="visible"/>
                                      </p:to>
                                    </p:set>
                                    <p:anim calcmode="lin" valueType="num">
                                      <p:cBhvr>
                                        <p:cTn id="7" dur="1500" fill="hold"/>
                                        <p:tgtEl>
                                          <p:spTgt spid="390"/>
                                        </p:tgtEl>
                                        <p:attrNameLst>
                                          <p:attrName>ppt_w</p:attrName>
                                        </p:attrNameLst>
                                      </p:cBhvr>
                                      <p:tavLst>
                                        <p:tav tm="0">
                                          <p:val>
                                            <p:fltVal val="0"/>
                                          </p:val>
                                        </p:tav>
                                        <p:tav tm="100000">
                                          <p:val>
                                            <p:strVal val="#ppt_w"/>
                                          </p:val>
                                        </p:tav>
                                      </p:tavLst>
                                    </p:anim>
                                    <p:anim calcmode="lin" valueType="num">
                                      <p:cBhvr>
                                        <p:cTn id="8" dur="1500" fill="hold"/>
                                        <p:tgtEl>
                                          <p:spTgt spid="39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91"/>
                                        </p:tgtEl>
                                        <p:attrNameLst>
                                          <p:attrName>style.visibility</p:attrName>
                                        </p:attrNameLst>
                                      </p:cBhvr>
                                      <p:to>
                                        <p:strVal val="visible"/>
                                      </p:to>
                                    </p:set>
                                    <p:anim calcmode="lin" valueType="num">
                                      <p:cBhvr>
                                        <p:cTn id="13" dur="1500" fill="hold"/>
                                        <p:tgtEl>
                                          <p:spTgt spid="391"/>
                                        </p:tgtEl>
                                        <p:attrNameLst>
                                          <p:attrName>ppt_w</p:attrName>
                                        </p:attrNameLst>
                                      </p:cBhvr>
                                      <p:tavLst>
                                        <p:tav tm="0">
                                          <p:val>
                                            <p:fltVal val="0"/>
                                          </p:val>
                                        </p:tav>
                                        <p:tav tm="100000">
                                          <p:val>
                                            <p:strVal val="#ppt_w"/>
                                          </p:val>
                                        </p:tav>
                                      </p:tavLst>
                                    </p:anim>
                                    <p:anim calcmode="lin" valueType="num">
                                      <p:cBhvr>
                                        <p:cTn id="14" dur="1500" fill="hold"/>
                                        <p:tgtEl>
                                          <p:spTgt spid="39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92"/>
                                        </p:tgtEl>
                                        <p:attrNameLst>
                                          <p:attrName>style.visibility</p:attrName>
                                        </p:attrNameLst>
                                      </p:cBhvr>
                                      <p:to>
                                        <p:strVal val="visible"/>
                                      </p:to>
                                    </p:set>
                                    <p:anim calcmode="lin" valueType="num">
                                      <p:cBhvr>
                                        <p:cTn id="19" dur="1500" fill="hold"/>
                                        <p:tgtEl>
                                          <p:spTgt spid="392"/>
                                        </p:tgtEl>
                                        <p:attrNameLst>
                                          <p:attrName>ppt_w</p:attrName>
                                        </p:attrNameLst>
                                      </p:cBhvr>
                                      <p:tavLst>
                                        <p:tav tm="0">
                                          <p:val>
                                            <p:fltVal val="0"/>
                                          </p:val>
                                        </p:tav>
                                        <p:tav tm="100000">
                                          <p:val>
                                            <p:strVal val="#ppt_w"/>
                                          </p:val>
                                        </p:tav>
                                      </p:tavLst>
                                    </p:anim>
                                    <p:anim calcmode="lin" valueType="num">
                                      <p:cBhvr>
                                        <p:cTn id="20" dur="1500" fill="hold"/>
                                        <p:tgtEl>
                                          <p:spTgt spid="39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393"/>
                                        </p:tgtEl>
                                        <p:attrNameLst>
                                          <p:attrName>style.visibility</p:attrName>
                                        </p:attrNameLst>
                                      </p:cBhvr>
                                      <p:to>
                                        <p:strVal val="visible"/>
                                      </p:to>
                                    </p:set>
                                    <p:anim calcmode="lin" valueType="num">
                                      <p:cBhvr>
                                        <p:cTn id="25" dur="1500" fill="hold"/>
                                        <p:tgtEl>
                                          <p:spTgt spid="393"/>
                                        </p:tgtEl>
                                        <p:attrNameLst>
                                          <p:attrName>ppt_w</p:attrName>
                                        </p:attrNameLst>
                                      </p:cBhvr>
                                      <p:tavLst>
                                        <p:tav tm="0">
                                          <p:val>
                                            <p:fltVal val="0"/>
                                          </p:val>
                                        </p:tav>
                                        <p:tav tm="100000">
                                          <p:val>
                                            <p:strVal val="#ppt_w"/>
                                          </p:val>
                                        </p:tav>
                                      </p:tavLst>
                                    </p:anim>
                                    <p:anim calcmode="lin" valueType="num">
                                      <p:cBhvr>
                                        <p:cTn id="26" dur="1500" fill="hold"/>
                                        <p:tgtEl>
                                          <p:spTgt spid="39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394"/>
                                        </p:tgtEl>
                                        <p:attrNameLst>
                                          <p:attrName>style.visibility</p:attrName>
                                        </p:attrNameLst>
                                      </p:cBhvr>
                                      <p:to>
                                        <p:strVal val="visible"/>
                                      </p:to>
                                    </p:set>
                                    <p:anim calcmode="lin" valueType="num">
                                      <p:cBhvr>
                                        <p:cTn id="31" dur="1500" fill="hold"/>
                                        <p:tgtEl>
                                          <p:spTgt spid="394"/>
                                        </p:tgtEl>
                                        <p:attrNameLst>
                                          <p:attrName>ppt_w</p:attrName>
                                        </p:attrNameLst>
                                      </p:cBhvr>
                                      <p:tavLst>
                                        <p:tav tm="0">
                                          <p:val>
                                            <p:fltVal val="0"/>
                                          </p:val>
                                        </p:tav>
                                        <p:tav tm="100000">
                                          <p:val>
                                            <p:strVal val="#ppt_w"/>
                                          </p:val>
                                        </p:tav>
                                      </p:tavLst>
                                    </p:anim>
                                    <p:anim calcmode="lin" valueType="num">
                                      <p:cBhvr>
                                        <p:cTn id="32" dur="1500" fill="hold"/>
                                        <p:tgtEl>
                                          <p:spTgt spid="394"/>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395"/>
                                        </p:tgtEl>
                                        <p:attrNameLst>
                                          <p:attrName>style.visibility</p:attrName>
                                        </p:attrNameLst>
                                      </p:cBhvr>
                                      <p:to>
                                        <p:strVal val="visible"/>
                                      </p:to>
                                    </p:set>
                                    <p:anim calcmode="lin" valueType="num">
                                      <p:cBhvr>
                                        <p:cTn id="37" dur="1500" fill="hold"/>
                                        <p:tgtEl>
                                          <p:spTgt spid="395"/>
                                        </p:tgtEl>
                                        <p:attrNameLst>
                                          <p:attrName>ppt_w</p:attrName>
                                        </p:attrNameLst>
                                      </p:cBhvr>
                                      <p:tavLst>
                                        <p:tav tm="0">
                                          <p:val>
                                            <p:fltVal val="0"/>
                                          </p:val>
                                        </p:tav>
                                        <p:tav tm="100000">
                                          <p:val>
                                            <p:strVal val="#ppt_w"/>
                                          </p:val>
                                        </p:tav>
                                      </p:tavLst>
                                    </p:anim>
                                    <p:anim calcmode="lin" valueType="num">
                                      <p:cBhvr>
                                        <p:cTn id="38" dur="1500" fill="hold"/>
                                        <p:tgtEl>
                                          <p:spTgt spid="3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5"/>
      <p:bldP build="whole" bldLvl="1" animBg="1" rev="0" advAuto="0" spid="390" grpId="1"/>
      <p:bldP build="whole" bldLvl="1" animBg="1" rev="0" advAuto="0" spid="392" grpId="3"/>
      <p:bldP build="whole" bldLvl="1" animBg="1" rev="0" advAuto="0" spid="391" grpId="2"/>
      <p:bldP build="whole" bldLvl="1" animBg="1" rev="0" advAuto="0" spid="395" grpId="6"/>
      <p:bldP build="whole" bldLvl="1" animBg="1" rev="0" advAuto="0" spid="393" grpId="4"/>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ypes of Load Balancers"/>
          <p:cNvSpPr txBox="1"/>
          <p:nvPr>
            <p:ph type="title" idx="4294967295"/>
          </p:nvPr>
        </p:nvSpPr>
        <p:spPr>
          <a:xfrm>
            <a:off x="1270000" y="-1296988"/>
            <a:ext cx="10464800" cy="3302001"/>
          </a:xfrm>
          <a:prstGeom prst="rect">
            <a:avLst/>
          </a:prstGeom>
        </p:spPr>
        <p:txBody>
          <a:bodyPr anchor="b"/>
          <a:lstStyle>
            <a:lvl1pPr>
              <a:defRPr sz="6900"/>
            </a:lvl1pPr>
          </a:lstStyle>
          <a:p>
            <a:pPr/>
            <a:r>
              <a:t>Types of Load Balancers</a:t>
            </a:r>
          </a:p>
        </p:txBody>
      </p:sp>
      <p:sp>
        <p:nvSpPr>
          <p:cNvPr id="398" name="Application Load Balancer"/>
          <p:cNvSpPr txBox="1"/>
          <p:nvPr/>
        </p:nvSpPr>
        <p:spPr>
          <a:xfrm>
            <a:off x="1507680" y="3236570"/>
            <a:ext cx="42790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Application Load Balancer</a:t>
            </a:r>
          </a:p>
        </p:txBody>
      </p:sp>
      <p:sp>
        <p:nvSpPr>
          <p:cNvPr id="399" name="Network Load Balancer"/>
          <p:cNvSpPr txBox="1"/>
          <p:nvPr/>
        </p:nvSpPr>
        <p:spPr>
          <a:xfrm>
            <a:off x="1520939" y="4267029"/>
            <a:ext cx="387362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Network Load Balancer</a:t>
            </a:r>
          </a:p>
        </p:txBody>
      </p:sp>
      <p:sp>
        <p:nvSpPr>
          <p:cNvPr id="400" name="Classic Load Balancer"/>
          <p:cNvSpPr txBox="1"/>
          <p:nvPr/>
        </p:nvSpPr>
        <p:spPr>
          <a:xfrm>
            <a:off x="1518043" y="5297487"/>
            <a:ext cx="369806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Classic Load Balancer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ageCurlDouble"/>
      </p:transition>
    </mc:Choice>
    <mc:Choice xmlns:p14="http://schemas.microsoft.com/office/powerpoint/2010/main" Requires="p14">
      <p:transition spd="slow" advClick="1" p14:dur="20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98"/>
                                        </p:tgtEl>
                                        <p:attrNameLst>
                                          <p:attrName>style.visibility</p:attrName>
                                        </p:attrNameLst>
                                      </p:cBhvr>
                                      <p:to>
                                        <p:strVal val="visible"/>
                                      </p:to>
                                    </p:set>
                                    <p:anim calcmode="lin" valueType="num">
                                      <p:cBhvr>
                                        <p:cTn id="7" dur="1500" fill="hold"/>
                                        <p:tgtEl>
                                          <p:spTgt spid="398"/>
                                        </p:tgtEl>
                                        <p:attrNameLst>
                                          <p:attrName>ppt_w</p:attrName>
                                        </p:attrNameLst>
                                      </p:cBhvr>
                                      <p:tavLst>
                                        <p:tav tm="0">
                                          <p:val>
                                            <p:fltVal val="0"/>
                                          </p:val>
                                        </p:tav>
                                        <p:tav tm="100000">
                                          <p:val>
                                            <p:strVal val="#ppt_w"/>
                                          </p:val>
                                        </p:tav>
                                      </p:tavLst>
                                    </p:anim>
                                    <p:anim calcmode="lin" valueType="num">
                                      <p:cBhvr>
                                        <p:cTn id="8" dur="1500" fill="hold"/>
                                        <p:tgtEl>
                                          <p:spTgt spid="39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99"/>
                                        </p:tgtEl>
                                        <p:attrNameLst>
                                          <p:attrName>style.visibility</p:attrName>
                                        </p:attrNameLst>
                                      </p:cBhvr>
                                      <p:to>
                                        <p:strVal val="visible"/>
                                      </p:to>
                                    </p:set>
                                    <p:anim calcmode="lin" valueType="num">
                                      <p:cBhvr>
                                        <p:cTn id="13" dur="1500" fill="hold"/>
                                        <p:tgtEl>
                                          <p:spTgt spid="399"/>
                                        </p:tgtEl>
                                        <p:attrNameLst>
                                          <p:attrName>ppt_w</p:attrName>
                                        </p:attrNameLst>
                                      </p:cBhvr>
                                      <p:tavLst>
                                        <p:tav tm="0">
                                          <p:val>
                                            <p:fltVal val="0"/>
                                          </p:val>
                                        </p:tav>
                                        <p:tav tm="100000">
                                          <p:val>
                                            <p:strVal val="#ppt_w"/>
                                          </p:val>
                                        </p:tav>
                                      </p:tavLst>
                                    </p:anim>
                                    <p:anim calcmode="lin" valueType="num">
                                      <p:cBhvr>
                                        <p:cTn id="14" dur="1500" fill="hold"/>
                                        <p:tgtEl>
                                          <p:spTgt spid="39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400"/>
                                        </p:tgtEl>
                                        <p:attrNameLst>
                                          <p:attrName>style.visibility</p:attrName>
                                        </p:attrNameLst>
                                      </p:cBhvr>
                                      <p:to>
                                        <p:strVal val="visible"/>
                                      </p:to>
                                    </p:set>
                                    <p:anim calcmode="lin" valueType="num">
                                      <p:cBhvr>
                                        <p:cTn id="19" dur="1500" fill="hold"/>
                                        <p:tgtEl>
                                          <p:spTgt spid="400"/>
                                        </p:tgtEl>
                                        <p:attrNameLst>
                                          <p:attrName>ppt_w</p:attrName>
                                        </p:attrNameLst>
                                      </p:cBhvr>
                                      <p:tavLst>
                                        <p:tav tm="0">
                                          <p:val>
                                            <p:fltVal val="0"/>
                                          </p:val>
                                        </p:tav>
                                        <p:tav tm="100000">
                                          <p:val>
                                            <p:strVal val="#ppt_w"/>
                                          </p:val>
                                        </p:tav>
                                      </p:tavLst>
                                    </p:anim>
                                    <p:anim calcmode="lin" valueType="num">
                                      <p:cBhvr>
                                        <p:cTn id="20" dur="1500" fill="hold"/>
                                        <p:tgtEl>
                                          <p:spTgt spid="4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0" grpId="3"/>
      <p:bldP build="whole" bldLvl="1" animBg="1" rev="0" advAuto="0" spid="398" grpId="1"/>
      <p:bldP build="whole" bldLvl="1" animBg="1" rev="0" advAuto="0" spid="399" grpId="2"/>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Application Load Balancers"/>
          <p:cNvSpPr txBox="1"/>
          <p:nvPr>
            <p:ph type="title" idx="4294967295"/>
          </p:nvPr>
        </p:nvSpPr>
        <p:spPr>
          <a:xfrm>
            <a:off x="777155" y="-1309688"/>
            <a:ext cx="11450490" cy="3302001"/>
          </a:xfrm>
          <a:prstGeom prst="rect">
            <a:avLst/>
          </a:prstGeom>
        </p:spPr>
        <p:txBody>
          <a:bodyPr anchor="b"/>
          <a:lstStyle>
            <a:lvl1pPr>
              <a:defRPr sz="6900"/>
            </a:lvl1pPr>
          </a:lstStyle>
          <a:p>
            <a:pPr/>
            <a:r>
              <a:t>Application Load Balancers</a:t>
            </a:r>
          </a:p>
        </p:txBody>
      </p:sp>
      <p:sp>
        <p:nvSpPr>
          <p:cNvPr id="403" name="Application Load Balancer operates at the request level (layer 7), routing traffic to targets – EC2 instances, containers, IP addresses and Lambda functions based on…"/>
          <p:cNvSpPr txBox="1"/>
          <p:nvPr/>
        </p:nvSpPr>
        <p:spPr>
          <a:xfrm>
            <a:off x="589279" y="3357220"/>
            <a:ext cx="12337391"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Application Load Balancer operates at the request level (layer 7), routing traffic to targets – EC2 instances, containers, IP addresses and Lambda functions based on</a:t>
            </a:r>
          </a:p>
          <a:p>
            <a:pPr algn="l"/>
            <a:r>
              <a:t>the content of the request. Ideal for advanced load balancing of HTTP and HTTPS</a:t>
            </a:r>
          </a:p>
          <a:p>
            <a:pPr algn="l"/>
            <a:r>
              <a:t>traffic, Application Load Balancer provides advanced request routing targeted at delivery of modern application architectures, including microservices and container-based applications. Application Load Balancer simplifies and improves the security</a:t>
            </a:r>
          </a:p>
          <a:p>
            <a:pPr algn="l"/>
            <a:r>
              <a:t>of your application, by ensuring that the latest SSL/TLS ciphers and protocols are</a:t>
            </a:r>
          </a:p>
          <a:p>
            <a:pPr algn="l"/>
            <a:r>
              <a:t>used at all times.</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403"/>
                                        </p:tgtEl>
                                        <p:attrNameLst>
                                          <p:attrName>style.visibility</p:attrName>
                                        </p:attrNameLst>
                                      </p:cBhvr>
                                      <p:to>
                                        <p:strVal val="visible"/>
                                      </p:to>
                                    </p:set>
                                    <p:anim calcmode="lin" valueType="num">
                                      <p:cBhvr>
                                        <p:cTn id="7" dur="1500" fill="hold"/>
                                        <p:tgtEl>
                                          <p:spTgt spid="403"/>
                                        </p:tgtEl>
                                        <p:attrNameLst>
                                          <p:attrName>ppt_w</p:attrName>
                                        </p:attrNameLst>
                                      </p:cBhvr>
                                      <p:tavLst>
                                        <p:tav tm="0">
                                          <p:val>
                                            <p:strVal val="4*#ppt_w"/>
                                          </p:val>
                                        </p:tav>
                                        <p:tav tm="100000">
                                          <p:val>
                                            <p:strVal val="#ppt_w"/>
                                          </p:val>
                                        </p:tav>
                                      </p:tavLst>
                                    </p:anim>
                                    <p:anim calcmode="lin" valueType="num">
                                      <p:cBhvr>
                                        <p:cTn id="8" dur="1500" fill="hold"/>
                                        <p:tgtEl>
                                          <p:spTgt spid="40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1"/>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Application ELB Key Features"/>
          <p:cNvSpPr txBox="1"/>
          <p:nvPr>
            <p:ph type="title" idx="4294967295"/>
          </p:nvPr>
        </p:nvSpPr>
        <p:spPr>
          <a:xfrm>
            <a:off x="407937" y="-1261721"/>
            <a:ext cx="12188926" cy="3302001"/>
          </a:xfrm>
          <a:prstGeom prst="rect">
            <a:avLst/>
          </a:prstGeom>
        </p:spPr>
        <p:txBody>
          <a:bodyPr anchor="b"/>
          <a:lstStyle>
            <a:lvl1pPr>
              <a:defRPr sz="6900"/>
            </a:lvl1pPr>
          </a:lstStyle>
          <a:p>
            <a:pPr/>
            <a:r>
              <a:t>Application ELB Key Features</a:t>
            </a:r>
          </a:p>
        </p:txBody>
      </p:sp>
      <p:sp>
        <p:nvSpPr>
          <p:cNvPr id="406" name="Layer-7 Load Balancing"/>
          <p:cNvSpPr txBox="1"/>
          <p:nvPr/>
        </p:nvSpPr>
        <p:spPr>
          <a:xfrm>
            <a:off x="1507680" y="3236570"/>
            <a:ext cx="387393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Layer-7 Load Balancing</a:t>
            </a:r>
          </a:p>
        </p:txBody>
      </p:sp>
      <p:sp>
        <p:nvSpPr>
          <p:cNvPr id="407" name="HTTPS Support"/>
          <p:cNvSpPr txBox="1"/>
          <p:nvPr/>
        </p:nvSpPr>
        <p:spPr>
          <a:xfrm>
            <a:off x="1508239" y="3789020"/>
            <a:ext cx="269496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HTTPS Support</a:t>
            </a:r>
          </a:p>
        </p:txBody>
      </p:sp>
      <p:sp>
        <p:nvSpPr>
          <p:cNvPr id="408" name="Server Name Indication (SNI)"/>
          <p:cNvSpPr txBox="1"/>
          <p:nvPr/>
        </p:nvSpPr>
        <p:spPr>
          <a:xfrm>
            <a:off x="1518043" y="4341470"/>
            <a:ext cx="462953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 Name Indication (SNI)</a:t>
            </a:r>
          </a:p>
        </p:txBody>
      </p:sp>
      <p:sp>
        <p:nvSpPr>
          <p:cNvPr id="409" name="IP addresses as Targets"/>
          <p:cNvSpPr txBox="1"/>
          <p:nvPr/>
        </p:nvSpPr>
        <p:spPr>
          <a:xfrm>
            <a:off x="1533487" y="4893920"/>
            <a:ext cx="39047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IP addresses as Targets</a:t>
            </a:r>
          </a:p>
        </p:txBody>
      </p:sp>
      <p:sp>
        <p:nvSpPr>
          <p:cNvPr id="410" name="Lambda functions as Targets"/>
          <p:cNvSpPr txBox="1"/>
          <p:nvPr/>
        </p:nvSpPr>
        <p:spPr>
          <a:xfrm>
            <a:off x="1534757" y="5446370"/>
            <a:ext cx="46438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functions as Targets</a:t>
            </a:r>
          </a:p>
        </p:txBody>
      </p:sp>
      <p:sp>
        <p:nvSpPr>
          <p:cNvPr id="411" name="High Availability"/>
          <p:cNvSpPr txBox="1"/>
          <p:nvPr/>
        </p:nvSpPr>
        <p:spPr>
          <a:xfrm>
            <a:off x="1546187" y="5998820"/>
            <a:ext cx="27604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a:t>
            </a:r>
          </a:p>
        </p:txBody>
      </p:sp>
      <p:sp>
        <p:nvSpPr>
          <p:cNvPr id="412" name="Security Features"/>
          <p:cNvSpPr txBox="1"/>
          <p:nvPr/>
        </p:nvSpPr>
        <p:spPr>
          <a:xfrm>
            <a:off x="1546187" y="6551270"/>
            <a:ext cx="299397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 Features</a:t>
            </a:r>
          </a:p>
        </p:txBody>
      </p:sp>
      <p:sp>
        <p:nvSpPr>
          <p:cNvPr id="413" name="Content-based Routing - Host-based, Path-based, HTTP header-based,…"/>
          <p:cNvSpPr txBox="1"/>
          <p:nvPr/>
        </p:nvSpPr>
        <p:spPr>
          <a:xfrm>
            <a:off x="1546187" y="7103720"/>
            <a:ext cx="1090719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Content-based Routing - Host-based, Path-based, HTTP header-based,</a:t>
            </a:r>
          </a:p>
          <a:p>
            <a:pPr algn="l"/>
            <a:r>
              <a:t>    HTTP method-based, Query string parameter-based, Source IP-based</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peelOff" invX="1"/>
      </p:transition>
    </mc:Choice>
    <mc:Choice xmlns:p14="http://schemas.microsoft.com/office/powerpoint/2010/main" Requires="p14">
      <p:transition spd="slow" advClick="1" p14:dur="15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406"/>
                                        </p:tgtEl>
                                        <p:attrNameLst>
                                          <p:attrName>style.visibility</p:attrName>
                                        </p:attrNameLst>
                                      </p:cBhvr>
                                      <p:to>
                                        <p:strVal val="visible"/>
                                      </p:to>
                                    </p:set>
                                    <p:anim calcmode="lin" valueType="num">
                                      <p:cBhvr>
                                        <p:cTn id="7" dur="1500" fill="hold"/>
                                        <p:tgtEl>
                                          <p:spTgt spid="406"/>
                                        </p:tgtEl>
                                        <p:attrNameLst>
                                          <p:attrName>ppt_w</p:attrName>
                                        </p:attrNameLst>
                                      </p:cBhvr>
                                      <p:tavLst>
                                        <p:tav tm="0" fmla="#ppt_w*sin(2.5*pi*$)">
                                          <p:val>
                                            <p:fltVal val="0"/>
                                          </p:val>
                                        </p:tav>
                                        <p:tav tm="100000">
                                          <p:val>
                                            <p:fltVal val="1"/>
                                          </p:val>
                                        </p:tav>
                                      </p:tavLst>
                                    </p:anim>
                                    <p:anim calcmode="lin" valueType="num">
                                      <p:cBhvr>
                                        <p:cTn id="8" dur="1500" fill="hold"/>
                                        <p:tgtEl>
                                          <p:spTgt spid="40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407"/>
                                        </p:tgtEl>
                                        <p:attrNameLst>
                                          <p:attrName>style.visibility</p:attrName>
                                        </p:attrNameLst>
                                      </p:cBhvr>
                                      <p:to>
                                        <p:strVal val="visible"/>
                                      </p:to>
                                    </p:set>
                                    <p:anim calcmode="lin" valueType="num">
                                      <p:cBhvr>
                                        <p:cTn id="13" dur="1500" fill="hold"/>
                                        <p:tgtEl>
                                          <p:spTgt spid="407"/>
                                        </p:tgtEl>
                                        <p:attrNameLst>
                                          <p:attrName>ppt_w</p:attrName>
                                        </p:attrNameLst>
                                      </p:cBhvr>
                                      <p:tavLst>
                                        <p:tav tm="0" fmla="#ppt_w*sin(2.5*pi*$)">
                                          <p:val>
                                            <p:fltVal val="0"/>
                                          </p:val>
                                        </p:tav>
                                        <p:tav tm="100000">
                                          <p:val>
                                            <p:fltVal val="1"/>
                                          </p:val>
                                        </p:tav>
                                      </p:tavLst>
                                    </p:anim>
                                    <p:anim calcmode="lin" valueType="num">
                                      <p:cBhvr>
                                        <p:cTn id="14" dur="1500" fill="hold"/>
                                        <p:tgtEl>
                                          <p:spTgt spid="40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el" backwards="0">
                                    <p:tmAbs val="0"/>
                                  </p:iterate>
                                  <p:childTnLst>
                                    <p:set>
                                      <p:cBhvr>
                                        <p:cTn id="18" fill="hold"/>
                                        <p:tgtEl>
                                          <p:spTgt spid="408"/>
                                        </p:tgtEl>
                                        <p:attrNameLst>
                                          <p:attrName>style.visibility</p:attrName>
                                        </p:attrNameLst>
                                      </p:cBhvr>
                                      <p:to>
                                        <p:strVal val="visible"/>
                                      </p:to>
                                    </p:set>
                                    <p:anim calcmode="lin" valueType="num">
                                      <p:cBhvr>
                                        <p:cTn id="19" dur="1500" fill="hold"/>
                                        <p:tgtEl>
                                          <p:spTgt spid="408"/>
                                        </p:tgtEl>
                                        <p:attrNameLst>
                                          <p:attrName>ppt_w</p:attrName>
                                        </p:attrNameLst>
                                      </p:cBhvr>
                                      <p:tavLst>
                                        <p:tav tm="0" fmla="#ppt_w*sin(2.5*pi*$)">
                                          <p:val>
                                            <p:fltVal val="0"/>
                                          </p:val>
                                        </p:tav>
                                        <p:tav tm="100000">
                                          <p:val>
                                            <p:fltVal val="1"/>
                                          </p:val>
                                        </p:tav>
                                      </p:tavLst>
                                    </p:anim>
                                    <p:anim calcmode="lin" valueType="num">
                                      <p:cBhvr>
                                        <p:cTn id="20" dur="1500" fill="hold"/>
                                        <p:tgtEl>
                                          <p:spTgt spid="40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0" presetID="19" grpId="4" fill="hold">
                                  <p:stCondLst>
                                    <p:cond delay="0"/>
                                  </p:stCondLst>
                                  <p:iterate type="el" backwards="0">
                                    <p:tmAbs val="0"/>
                                  </p:iterate>
                                  <p:childTnLst>
                                    <p:set>
                                      <p:cBhvr>
                                        <p:cTn id="24" fill="hold"/>
                                        <p:tgtEl>
                                          <p:spTgt spid="409"/>
                                        </p:tgtEl>
                                        <p:attrNameLst>
                                          <p:attrName>style.visibility</p:attrName>
                                        </p:attrNameLst>
                                      </p:cBhvr>
                                      <p:to>
                                        <p:strVal val="visible"/>
                                      </p:to>
                                    </p:set>
                                    <p:anim calcmode="lin" valueType="num">
                                      <p:cBhvr>
                                        <p:cTn id="25" dur="1500" fill="hold"/>
                                        <p:tgtEl>
                                          <p:spTgt spid="409"/>
                                        </p:tgtEl>
                                        <p:attrNameLst>
                                          <p:attrName>ppt_w</p:attrName>
                                        </p:attrNameLst>
                                      </p:cBhvr>
                                      <p:tavLst>
                                        <p:tav tm="0" fmla="#ppt_w*sin(2.5*pi*$)">
                                          <p:val>
                                            <p:fltVal val="0"/>
                                          </p:val>
                                        </p:tav>
                                        <p:tav tm="100000">
                                          <p:val>
                                            <p:fltVal val="1"/>
                                          </p:val>
                                        </p:tav>
                                      </p:tavLst>
                                    </p:anim>
                                    <p:anim calcmode="lin" valueType="num">
                                      <p:cBhvr>
                                        <p:cTn id="26" dur="1500" fill="hold"/>
                                        <p:tgtEl>
                                          <p:spTgt spid="40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0" presetID="19" grpId="5" fill="hold">
                                  <p:stCondLst>
                                    <p:cond delay="0"/>
                                  </p:stCondLst>
                                  <p:iterate type="el" backwards="0">
                                    <p:tmAbs val="0"/>
                                  </p:iterate>
                                  <p:childTnLst>
                                    <p:set>
                                      <p:cBhvr>
                                        <p:cTn id="30" fill="hold"/>
                                        <p:tgtEl>
                                          <p:spTgt spid="410"/>
                                        </p:tgtEl>
                                        <p:attrNameLst>
                                          <p:attrName>style.visibility</p:attrName>
                                        </p:attrNameLst>
                                      </p:cBhvr>
                                      <p:to>
                                        <p:strVal val="visible"/>
                                      </p:to>
                                    </p:set>
                                    <p:anim calcmode="lin" valueType="num">
                                      <p:cBhvr>
                                        <p:cTn id="31" dur="1500" fill="hold"/>
                                        <p:tgtEl>
                                          <p:spTgt spid="410"/>
                                        </p:tgtEl>
                                        <p:attrNameLst>
                                          <p:attrName>ppt_w</p:attrName>
                                        </p:attrNameLst>
                                      </p:cBhvr>
                                      <p:tavLst>
                                        <p:tav tm="0" fmla="#ppt_w*sin(2.5*pi*$)">
                                          <p:val>
                                            <p:fltVal val="0"/>
                                          </p:val>
                                        </p:tav>
                                        <p:tav tm="100000">
                                          <p:val>
                                            <p:fltVal val="1"/>
                                          </p:val>
                                        </p:tav>
                                      </p:tavLst>
                                    </p:anim>
                                    <p:anim calcmode="lin" valueType="num">
                                      <p:cBhvr>
                                        <p:cTn id="32" dur="1500" fill="hold"/>
                                        <p:tgtEl>
                                          <p:spTgt spid="410"/>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0" presetID="19" grpId="6" fill="hold">
                                  <p:stCondLst>
                                    <p:cond delay="0"/>
                                  </p:stCondLst>
                                  <p:iterate type="el" backwards="0">
                                    <p:tmAbs val="0"/>
                                  </p:iterate>
                                  <p:childTnLst>
                                    <p:set>
                                      <p:cBhvr>
                                        <p:cTn id="36" fill="hold"/>
                                        <p:tgtEl>
                                          <p:spTgt spid="411"/>
                                        </p:tgtEl>
                                        <p:attrNameLst>
                                          <p:attrName>style.visibility</p:attrName>
                                        </p:attrNameLst>
                                      </p:cBhvr>
                                      <p:to>
                                        <p:strVal val="visible"/>
                                      </p:to>
                                    </p:set>
                                    <p:anim calcmode="lin" valueType="num">
                                      <p:cBhvr>
                                        <p:cTn id="37" dur="1500" fill="hold"/>
                                        <p:tgtEl>
                                          <p:spTgt spid="411"/>
                                        </p:tgtEl>
                                        <p:attrNameLst>
                                          <p:attrName>ppt_w</p:attrName>
                                        </p:attrNameLst>
                                      </p:cBhvr>
                                      <p:tavLst>
                                        <p:tav tm="0" fmla="#ppt_w*sin(2.5*pi*$)">
                                          <p:val>
                                            <p:fltVal val="0"/>
                                          </p:val>
                                        </p:tav>
                                        <p:tav tm="100000">
                                          <p:val>
                                            <p:fltVal val="1"/>
                                          </p:val>
                                        </p:tav>
                                      </p:tavLst>
                                    </p:anim>
                                    <p:anim calcmode="lin" valueType="num">
                                      <p:cBhvr>
                                        <p:cTn id="38" dur="1500" fill="hold"/>
                                        <p:tgtEl>
                                          <p:spTgt spid="411"/>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0" presetID="19" grpId="7" fill="hold">
                                  <p:stCondLst>
                                    <p:cond delay="0"/>
                                  </p:stCondLst>
                                  <p:iterate type="el" backwards="0">
                                    <p:tmAbs val="0"/>
                                  </p:iterate>
                                  <p:childTnLst>
                                    <p:set>
                                      <p:cBhvr>
                                        <p:cTn id="42" fill="hold"/>
                                        <p:tgtEl>
                                          <p:spTgt spid="412"/>
                                        </p:tgtEl>
                                        <p:attrNameLst>
                                          <p:attrName>style.visibility</p:attrName>
                                        </p:attrNameLst>
                                      </p:cBhvr>
                                      <p:to>
                                        <p:strVal val="visible"/>
                                      </p:to>
                                    </p:set>
                                    <p:anim calcmode="lin" valueType="num">
                                      <p:cBhvr>
                                        <p:cTn id="43" dur="1500" fill="hold"/>
                                        <p:tgtEl>
                                          <p:spTgt spid="412"/>
                                        </p:tgtEl>
                                        <p:attrNameLst>
                                          <p:attrName>ppt_w</p:attrName>
                                        </p:attrNameLst>
                                      </p:cBhvr>
                                      <p:tavLst>
                                        <p:tav tm="0" fmla="#ppt_w*sin(2.5*pi*$)">
                                          <p:val>
                                            <p:fltVal val="0"/>
                                          </p:val>
                                        </p:tav>
                                        <p:tav tm="100000">
                                          <p:val>
                                            <p:fltVal val="1"/>
                                          </p:val>
                                        </p:tav>
                                      </p:tavLst>
                                    </p:anim>
                                    <p:anim calcmode="lin" valueType="num">
                                      <p:cBhvr>
                                        <p:cTn id="44" dur="1500" fill="hold"/>
                                        <p:tgtEl>
                                          <p:spTgt spid="412"/>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0" presetID="19" grpId="8" fill="hold">
                                  <p:stCondLst>
                                    <p:cond delay="0"/>
                                  </p:stCondLst>
                                  <p:iterate type="el" backwards="0">
                                    <p:tmAbs val="0"/>
                                  </p:iterate>
                                  <p:childTnLst>
                                    <p:set>
                                      <p:cBhvr>
                                        <p:cTn id="48" fill="hold"/>
                                        <p:tgtEl>
                                          <p:spTgt spid="413"/>
                                        </p:tgtEl>
                                        <p:attrNameLst>
                                          <p:attrName>style.visibility</p:attrName>
                                        </p:attrNameLst>
                                      </p:cBhvr>
                                      <p:to>
                                        <p:strVal val="visible"/>
                                      </p:to>
                                    </p:set>
                                    <p:anim calcmode="lin" valueType="num">
                                      <p:cBhvr>
                                        <p:cTn id="49" dur="1500" fill="hold"/>
                                        <p:tgtEl>
                                          <p:spTgt spid="413"/>
                                        </p:tgtEl>
                                        <p:attrNameLst>
                                          <p:attrName>ppt_w</p:attrName>
                                        </p:attrNameLst>
                                      </p:cBhvr>
                                      <p:tavLst>
                                        <p:tav tm="0" fmla="#ppt_w*sin(2.5*pi*$)">
                                          <p:val>
                                            <p:fltVal val="0"/>
                                          </p:val>
                                        </p:tav>
                                        <p:tav tm="100000">
                                          <p:val>
                                            <p:fltVal val="1"/>
                                          </p:val>
                                        </p:tav>
                                      </p:tavLst>
                                    </p:anim>
                                    <p:anim calcmode="lin" valueType="num">
                                      <p:cBhvr>
                                        <p:cTn id="50" dur="1500" fill="hold"/>
                                        <p:tgtEl>
                                          <p:spTgt spid="4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2" grpId="7"/>
      <p:bldP build="whole" bldLvl="1" animBg="1" rev="0" advAuto="0" spid="408" grpId="3"/>
      <p:bldP build="whole" bldLvl="1" animBg="1" rev="0" advAuto="0" spid="411" grpId="6"/>
      <p:bldP build="whole" bldLvl="1" animBg="1" rev="0" advAuto="0" spid="406" grpId="1"/>
      <p:bldP build="whole" bldLvl="1" animBg="1" rev="0" advAuto="0" spid="407" grpId="2"/>
      <p:bldP build="whole" bldLvl="1" animBg="1" rev="0" advAuto="0" spid="413" grpId="8"/>
      <p:bldP build="whole" bldLvl="1" animBg="1" rev="0" advAuto="0" spid="409" grpId="4"/>
      <p:bldP build="whole" bldLvl="1" animBg="1" rev="0" advAuto="0" spid="410" grpId="5"/>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Application ELB Key Features"/>
          <p:cNvSpPr txBox="1"/>
          <p:nvPr>
            <p:ph type="title" idx="4294967295"/>
          </p:nvPr>
        </p:nvSpPr>
        <p:spPr>
          <a:xfrm>
            <a:off x="407937" y="-1261721"/>
            <a:ext cx="12188926" cy="3302001"/>
          </a:xfrm>
          <a:prstGeom prst="rect">
            <a:avLst/>
          </a:prstGeom>
        </p:spPr>
        <p:txBody>
          <a:bodyPr anchor="b"/>
          <a:lstStyle>
            <a:lvl1pPr>
              <a:defRPr sz="6900"/>
            </a:lvl1pPr>
          </a:lstStyle>
          <a:p>
            <a:pPr/>
            <a:r>
              <a:t>Application ELB Key Features</a:t>
            </a:r>
          </a:p>
        </p:txBody>
      </p:sp>
      <p:sp>
        <p:nvSpPr>
          <p:cNvPr id="416" name="Containerised Application Support"/>
          <p:cNvSpPr txBox="1"/>
          <p:nvPr/>
        </p:nvSpPr>
        <p:spPr>
          <a:xfrm>
            <a:off x="1507680" y="3236570"/>
            <a:ext cx="54531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Containerised Application Support</a:t>
            </a:r>
          </a:p>
        </p:txBody>
      </p:sp>
      <p:sp>
        <p:nvSpPr>
          <p:cNvPr id="417" name="HTTP/2 Support"/>
          <p:cNvSpPr txBox="1"/>
          <p:nvPr/>
        </p:nvSpPr>
        <p:spPr>
          <a:xfrm>
            <a:off x="1508239" y="3789020"/>
            <a:ext cx="27797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HTTP/2 Support</a:t>
            </a:r>
          </a:p>
        </p:txBody>
      </p:sp>
      <p:sp>
        <p:nvSpPr>
          <p:cNvPr id="418" name="WebSockets Support"/>
          <p:cNvSpPr txBox="1"/>
          <p:nvPr/>
        </p:nvSpPr>
        <p:spPr>
          <a:xfrm>
            <a:off x="1518043" y="4341470"/>
            <a:ext cx="35069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WebSockets Support</a:t>
            </a:r>
          </a:p>
        </p:txBody>
      </p:sp>
      <p:sp>
        <p:nvSpPr>
          <p:cNvPr id="419" name="Native IPv6 Support"/>
          <p:cNvSpPr txBox="1"/>
          <p:nvPr/>
        </p:nvSpPr>
        <p:spPr>
          <a:xfrm>
            <a:off x="1533487" y="4893920"/>
            <a:ext cx="332163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Native IPv6 Support</a:t>
            </a:r>
          </a:p>
        </p:txBody>
      </p:sp>
      <p:sp>
        <p:nvSpPr>
          <p:cNvPr id="420" name="Sticky Sessions"/>
          <p:cNvSpPr txBox="1"/>
          <p:nvPr/>
        </p:nvSpPr>
        <p:spPr>
          <a:xfrm>
            <a:off x="1534757" y="5446370"/>
            <a:ext cx="27336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Sticky Sessions</a:t>
            </a:r>
          </a:p>
        </p:txBody>
      </p:sp>
      <p:sp>
        <p:nvSpPr>
          <p:cNvPr id="421" name="Health Checks"/>
          <p:cNvSpPr txBox="1"/>
          <p:nvPr/>
        </p:nvSpPr>
        <p:spPr>
          <a:xfrm>
            <a:off x="1546187" y="5998820"/>
            <a:ext cx="25699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Health Checks</a:t>
            </a:r>
          </a:p>
        </p:txBody>
      </p:sp>
      <p:sp>
        <p:nvSpPr>
          <p:cNvPr id="422" name="Operational Monitoring"/>
          <p:cNvSpPr txBox="1"/>
          <p:nvPr/>
        </p:nvSpPr>
        <p:spPr>
          <a:xfrm>
            <a:off x="1546187" y="6551270"/>
            <a:ext cx="38105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Operational Monitoring</a:t>
            </a:r>
          </a:p>
        </p:txBody>
      </p:sp>
      <p:sp>
        <p:nvSpPr>
          <p:cNvPr id="423" name="Logging"/>
          <p:cNvSpPr txBox="1"/>
          <p:nvPr/>
        </p:nvSpPr>
        <p:spPr>
          <a:xfrm>
            <a:off x="1546187" y="7103720"/>
            <a:ext cx="163273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Logging</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416"/>
                                        </p:tgtEl>
                                        <p:attrNameLst>
                                          <p:attrName>style.visibility</p:attrName>
                                        </p:attrNameLst>
                                      </p:cBhvr>
                                      <p:to>
                                        <p:strVal val="visible"/>
                                      </p:to>
                                    </p:set>
                                    <p:anim calcmode="lin" valueType="num">
                                      <p:cBhvr>
                                        <p:cTn id="7" dur="1500" fill="hold"/>
                                        <p:tgtEl>
                                          <p:spTgt spid="416"/>
                                        </p:tgtEl>
                                        <p:attrNameLst>
                                          <p:attrName>ppt_w</p:attrName>
                                        </p:attrNameLst>
                                      </p:cBhvr>
                                      <p:tavLst>
                                        <p:tav tm="0">
                                          <p:val>
                                            <p:fltVal val="0"/>
                                          </p:val>
                                        </p:tav>
                                        <p:tav tm="100000">
                                          <p:val>
                                            <p:strVal val="#ppt_w"/>
                                          </p:val>
                                        </p:tav>
                                      </p:tavLst>
                                    </p:anim>
                                    <p:anim calcmode="lin" valueType="num">
                                      <p:cBhvr>
                                        <p:cTn id="8" dur="1500" fill="hold"/>
                                        <p:tgtEl>
                                          <p:spTgt spid="416"/>
                                        </p:tgtEl>
                                        <p:attrNameLst>
                                          <p:attrName>ppt_h</p:attrName>
                                        </p:attrNameLst>
                                      </p:cBhvr>
                                      <p:tavLst>
                                        <p:tav tm="0">
                                          <p:val>
                                            <p:fltVal val="0"/>
                                          </p:val>
                                        </p:tav>
                                        <p:tav tm="100000">
                                          <p:val>
                                            <p:strVal val="#ppt_h"/>
                                          </p:val>
                                        </p:tav>
                                      </p:tavLst>
                                    </p:anim>
                                    <p:anim calcmode="lin" valueType="num">
                                      <p:cBhvr>
                                        <p:cTn id="9" dur="1500" fill="hold"/>
                                        <p:tgtEl>
                                          <p:spTgt spid="416"/>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4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15" grpId="2" fill="hold">
                                  <p:stCondLst>
                                    <p:cond delay="0"/>
                                  </p:stCondLst>
                                  <p:iterate type="el" backwards="0">
                                    <p:tmAbs val="0"/>
                                  </p:iterate>
                                  <p:childTnLst>
                                    <p:set>
                                      <p:cBhvr>
                                        <p:cTn id="14" fill="hold"/>
                                        <p:tgtEl>
                                          <p:spTgt spid="417"/>
                                        </p:tgtEl>
                                        <p:attrNameLst>
                                          <p:attrName>style.visibility</p:attrName>
                                        </p:attrNameLst>
                                      </p:cBhvr>
                                      <p:to>
                                        <p:strVal val="visible"/>
                                      </p:to>
                                    </p:set>
                                    <p:anim calcmode="lin" valueType="num">
                                      <p:cBhvr>
                                        <p:cTn id="15" dur="1500" fill="hold"/>
                                        <p:tgtEl>
                                          <p:spTgt spid="417"/>
                                        </p:tgtEl>
                                        <p:attrNameLst>
                                          <p:attrName>ppt_w</p:attrName>
                                        </p:attrNameLst>
                                      </p:cBhvr>
                                      <p:tavLst>
                                        <p:tav tm="0">
                                          <p:val>
                                            <p:fltVal val="0"/>
                                          </p:val>
                                        </p:tav>
                                        <p:tav tm="100000">
                                          <p:val>
                                            <p:strVal val="#ppt_w"/>
                                          </p:val>
                                        </p:tav>
                                      </p:tavLst>
                                    </p:anim>
                                    <p:anim calcmode="lin" valueType="num">
                                      <p:cBhvr>
                                        <p:cTn id="16" dur="1500" fill="hold"/>
                                        <p:tgtEl>
                                          <p:spTgt spid="417"/>
                                        </p:tgtEl>
                                        <p:attrNameLst>
                                          <p:attrName>ppt_h</p:attrName>
                                        </p:attrNameLst>
                                      </p:cBhvr>
                                      <p:tavLst>
                                        <p:tav tm="0">
                                          <p:val>
                                            <p:fltVal val="0"/>
                                          </p:val>
                                        </p:tav>
                                        <p:tav tm="100000">
                                          <p:val>
                                            <p:strVal val="#ppt_h"/>
                                          </p:val>
                                        </p:tav>
                                      </p:tavLst>
                                    </p:anim>
                                    <p:anim calcmode="lin" valueType="num">
                                      <p:cBhvr>
                                        <p:cTn id="17" dur="1500" fill="hold"/>
                                        <p:tgtEl>
                                          <p:spTgt spid="417"/>
                                        </p:tgtEl>
                                        <p:attrNameLst>
                                          <p:attrName>ppt_x</p:attrName>
                                        </p:attrNameLst>
                                      </p:cBhvr>
                                      <p:tavLst>
                                        <p:tav tm="0" fmla="#ppt_x+(cos(-2*pi*(1-$))*-#ppt_x-sin(-2*pi*(1-$))*(1-#ppt_y))*(1-$)">
                                          <p:val>
                                            <p:fltVal val="0"/>
                                          </p:val>
                                        </p:tav>
                                        <p:tav tm="100000">
                                          <p:val>
                                            <p:fltVal val="1"/>
                                          </p:val>
                                        </p:tav>
                                      </p:tavLst>
                                    </p:anim>
                                    <p:anim calcmode="lin" valueType="num">
                                      <p:cBhvr>
                                        <p:cTn id="18" dur="1500" fill="hold"/>
                                        <p:tgtEl>
                                          <p:spTgt spid="4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15" grpId="3" fill="hold">
                                  <p:stCondLst>
                                    <p:cond delay="0"/>
                                  </p:stCondLst>
                                  <p:iterate type="el" backwards="0">
                                    <p:tmAbs val="0"/>
                                  </p:iterate>
                                  <p:childTnLst>
                                    <p:set>
                                      <p:cBhvr>
                                        <p:cTn id="22" fill="hold"/>
                                        <p:tgtEl>
                                          <p:spTgt spid="418"/>
                                        </p:tgtEl>
                                        <p:attrNameLst>
                                          <p:attrName>style.visibility</p:attrName>
                                        </p:attrNameLst>
                                      </p:cBhvr>
                                      <p:to>
                                        <p:strVal val="visible"/>
                                      </p:to>
                                    </p:set>
                                    <p:anim calcmode="lin" valueType="num">
                                      <p:cBhvr>
                                        <p:cTn id="23" dur="1500" fill="hold"/>
                                        <p:tgtEl>
                                          <p:spTgt spid="418"/>
                                        </p:tgtEl>
                                        <p:attrNameLst>
                                          <p:attrName>ppt_w</p:attrName>
                                        </p:attrNameLst>
                                      </p:cBhvr>
                                      <p:tavLst>
                                        <p:tav tm="0">
                                          <p:val>
                                            <p:fltVal val="0"/>
                                          </p:val>
                                        </p:tav>
                                        <p:tav tm="100000">
                                          <p:val>
                                            <p:strVal val="#ppt_w"/>
                                          </p:val>
                                        </p:tav>
                                      </p:tavLst>
                                    </p:anim>
                                    <p:anim calcmode="lin" valueType="num">
                                      <p:cBhvr>
                                        <p:cTn id="24" dur="1500" fill="hold"/>
                                        <p:tgtEl>
                                          <p:spTgt spid="418"/>
                                        </p:tgtEl>
                                        <p:attrNameLst>
                                          <p:attrName>ppt_h</p:attrName>
                                        </p:attrNameLst>
                                      </p:cBhvr>
                                      <p:tavLst>
                                        <p:tav tm="0">
                                          <p:val>
                                            <p:fltVal val="0"/>
                                          </p:val>
                                        </p:tav>
                                        <p:tav tm="100000">
                                          <p:val>
                                            <p:strVal val="#ppt_h"/>
                                          </p:val>
                                        </p:tav>
                                      </p:tavLst>
                                    </p:anim>
                                    <p:anim calcmode="lin" valueType="num">
                                      <p:cBhvr>
                                        <p:cTn id="25" dur="1500" fill="hold"/>
                                        <p:tgtEl>
                                          <p:spTgt spid="418"/>
                                        </p:tgtEl>
                                        <p:attrNameLst>
                                          <p:attrName>ppt_x</p:attrName>
                                        </p:attrNameLst>
                                      </p:cBhvr>
                                      <p:tavLst>
                                        <p:tav tm="0" fmla="#ppt_x+(cos(-2*pi*(1-$))*-#ppt_x-sin(-2*pi*(1-$))*(1-#ppt_y))*(1-$)">
                                          <p:val>
                                            <p:fltVal val="0"/>
                                          </p:val>
                                        </p:tav>
                                        <p:tav tm="100000">
                                          <p:val>
                                            <p:fltVal val="1"/>
                                          </p:val>
                                        </p:tav>
                                      </p:tavLst>
                                    </p:anim>
                                    <p:anim calcmode="lin" valueType="num">
                                      <p:cBhvr>
                                        <p:cTn id="26" dur="1500" fill="hold"/>
                                        <p:tgtEl>
                                          <p:spTgt spid="4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15" grpId="4" fill="hold">
                                  <p:stCondLst>
                                    <p:cond delay="0"/>
                                  </p:stCondLst>
                                  <p:iterate type="el" backwards="0">
                                    <p:tmAbs val="0"/>
                                  </p:iterate>
                                  <p:childTnLst>
                                    <p:set>
                                      <p:cBhvr>
                                        <p:cTn id="30" fill="hold"/>
                                        <p:tgtEl>
                                          <p:spTgt spid="419"/>
                                        </p:tgtEl>
                                        <p:attrNameLst>
                                          <p:attrName>style.visibility</p:attrName>
                                        </p:attrNameLst>
                                      </p:cBhvr>
                                      <p:to>
                                        <p:strVal val="visible"/>
                                      </p:to>
                                    </p:set>
                                    <p:anim calcmode="lin" valueType="num">
                                      <p:cBhvr>
                                        <p:cTn id="31" dur="1500" fill="hold"/>
                                        <p:tgtEl>
                                          <p:spTgt spid="419"/>
                                        </p:tgtEl>
                                        <p:attrNameLst>
                                          <p:attrName>ppt_w</p:attrName>
                                        </p:attrNameLst>
                                      </p:cBhvr>
                                      <p:tavLst>
                                        <p:tav tm="0">
                                          <p:val>
                                            <p:fltVal val="0"/>
                                          </p:val>
                                        </p:tav>
                                        <p:tav tm="100000">
                                          <p:val>
                                            <p:strVal val="#ppt_w"/>
                                          </p:val>
                                        </p:tav>
                                      </p:tavLst>
                                    </p:anim>
                                    <p:anim calcmode="lin" valueType="num">
                                      <p:cBhvr>
                                        <p:cTn id="32" dur="1500" fill="hold"/>
                                        <p:tgtEl>
                                          <p:spTgt spid="419"/>
                                        </p:tgtEl>
                                        <p:attrNameLst>
                                          <p:attrName>ppt_h</p:attrName>
                                        </p:attrNameLst>
                                      </p:cBhvr>
                                      <p:tavLst>
                                        <p:tav tm="0">
                                          <p:val>
                                            <p:fltVal val="0"/>
                                          </p:val>
                                        </p:tav>
                                        <p:tav tm="100000">
                                          <p:val>
                                            <p:strVal val="#ppt_h"/>
                                          </p:val>
                                        </p:tav>
                                      </p:tavLst>
                                    </p:anim>
                                    <p:anim calcmode="lin" valueType="num">
                                      <p:cBhvr>
                                        <p:cTn id="33" dur="1500" fill="hold"/>
                                        <p:tgtEl>
                                          <p:spTgt spid="419"/>
                                        </p:tgtEl>
                                        <p:attrNameLst>
                                          <p:attrName>ppt_x</p:attrName>
                                        </p:attrNameLst>
                                      </p:cBhvr>
                                      <p:tavLst>
                                        <p:tav tm="0" fmla="#ppt_x+(cos(-2*pi*(1-$))*-#ppt_x-sin(-2*pi*(1-$))*(1-#ppt_y))*(1-$)">
                                          <p:val>
                                            <p:fltVal val="0"/>
                                          </p:val>
                                        </p:tav>
                                        <p:tav tm="100000">
                                          <p:val>
                                            <p:fltVal val="1"/>
                                          </p:val>
                                        </p:tav>
                                      </p:tavLst>
                                    </p:anim>
                                    <p:anim calcmode="lin" valueType="num">
                                      <p:cBhvr>
                                        <p:cTn id="34" dur="1500" fill="hold"/>
                                        <p:tgtEl>
                                          <p:spTgt spid="4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8" presetID="15" grpId="5" fill="hold">
                                  <p:stCondLst>
                                    <p:cond delay="0"/>
                                  </p:stCondLst>
                                  <p:iterate type="el" backwards="0">
                                    <p:tmAbs val="0"/>
                                  </p:iterate>
                                  <p:childTnLst>
                                    <p:set>
                                      <p:cBhvr>
                                        <p:cTn id="38" fill="hold"/>
                                        <p:tgtEl>
                                          <p:spTgt spid="420"/>
                                        </p:tgtEl>
                                        <p:attrNameLst>
                                          <p:attrName>style.visibility</p:attrName>
                                        </p:attrNameLst>
                                      </p:cBhvr>
                                      <p:to>
                                        <p:strVal val="visible"/>
                                      </p:to>
                                    </p:set>
                                    <p:anim calcmode="lin" valueType="num">
                                      <p:cBhvr>
                                        <p:cTn id="39" dur="1500" fill="hold"/>
                                        <p:tgtEl>
                                          <p:spTgt spid="420"/>
                                        </p:tgtEl>
                                        <p:attrNameLst>
                                          <p:attrName>ppt_w</p:attrName>
                                        </p:attrNameLst>
                                      </p:cBhvr>
                                      <p:tavLst>
                                        <p:tav tm="0">
                                          <p:val>
                                            <p:fltVal val="0"/>
                                          </p:val>
                                        </p:tav>
                                        <p:tav tm="100000">
                                          <p:val>
                                            <p:strVal val="#ppt_w"/>
                                          </p:val>
                                        </p:tav>
                                      </p:tavLst>
                                    </p:anim>
                                    <p:anim calcmode="lin" valueType="num">
                                      <p:cBhvr>
                                        <p:cTn id="40" dur="1500" fill="hold"/>
                                        <p:tgtEl>
                                          <p:spTgt spid="420"/>
                                        </p:tgtEl>
                                        <p:attrNameLst>
                                          <p:attrName>ppt_h</p:attrName>
                                        </p:attrNameLst>
                                      </p:cBhvr>
                                      <p:tavLst>
                                        <p:tav tm="0">
                                          <p:val>
                                            <p:fltVal val="0"/>
                                          </p:val>
                                        </p:tav>
                                        <p:tav tm="100000">
                                          <p:val>
                                            <p:strVal val="#ppt_h"/>
                                          </p:val>
                                        </p:tav>
                                      </p:tavLst>
                                    </p:anim>
                                    <p:anim calcmode="lin" valueType="num">
                                      <p:cBhvr>
                                        <p:cTn id="41" dur="1500" fill="hold"/>
                                        <p:tgtEl>
                                          <p:spTgt spid="420"/>
                                        </p:tgtEl>
                                        <p:attrNameLst>
                                          <p:attrName>ppt_x</p:attrName>
                                        </p:attrNameLst>
                                      </p:cBhvr>
                                      <p:tavLst>
                                        <p:tav tm="0" fmla="#ppt_x+(cos(-2*pi*(1-$))*-#ppt_x-sin(-2*pi*(1-$))*(1-#ppt_y))*(1-$)">
                                          <p:val>
                                            <p:fltVal val="0"/>
                                          </p:val>
                                        </p:tav>
                                        <p:tav tm="100000">
                                          <p:val>
                                            <p:fltVal val="1"/>
                                          </p:val>
                                        </p:tav>
                                      </p:tavLst>
                                    </p:anim>
                                    <p:anim calcmode="lin" valueType="num">
                                      <p:cBhvr>
                                        <p:cTn id="42" dur="1500" fill="hold"/>
                                        <p:tgtEl>
                                          <p:spTgt spid="4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15" grpId="6" fill="hold">
                                  <p:stCondLst>
                                    <p:cond delay="0"/>
                                  </p:stCondLst>
                                  <p:iterate type="el" backwards="0">
                                    <p:tmAbs val="0"/>
                                  </p:iterate>
                                  <p:childTnLst>
                                    <p:set>
                                      <p:cBhvr>
                                        <p:cTn id="46" fill="hold"/>
                                        <p:tgtEl>
                                          <p:spTgt spid="421"/>
                                        </p:tgtEl>
                                        <p:attrNameLst>
                                          <p:attrName>style.visibility</p:attrName>
                                        </p:attrNameLst>
                                      </p:cBhvr>
                                      <p:to>
                                        <p:strVal val="visible"/>
                                      </p:to>
                                    </p:set>
                                    <p:anim calcmode="lin" valueType="num">
                                      <p:cBhvr>
                                        <p:cTn id="47" dur="1500" fill="hold"/>
                                        <p:tgtEl>
                                          <p:spTgt spid="421"/>
                                        </p:tgtEl>
                                        <p:attrNameLst>
                                          <p:attrName>ppt_w</p:attrName>
                                        </p:attrNameLst>
                                      </p:cBhvr>
                                      <p:tavLst>
                                        <p:tav tm="0">
                                          <p:val>
                                            <p:fltVal val="0"/>
                                          </p:val>
                                        </p:tav>
                                        <p:tav tm="100000">
                                          <p:val>
                                            <p:strVal val="#ppt_w"/>
                                          </p:val>
                                        </p:tav>
                                      </p:tavLst>
                                    </p:anim>
                                    <p:anim calcmode="lin" valueType="num">
                                      <p:cBhvr>
                                        <p:cTn id="48" dur="1500" fill="hold"/>
                                        <p:tgtEl>
                                          <p:spTgt spid="421"/>
                                        </p:tgtEl>
                                        <p:attrNameLst>
                                          <p:attrName>ppt_h</p:attrName>
                                        </p:attrNameLst>
                                      </p:cBhvr>
                                      <p:tavLst>
                                        <p:tav tm="0">
                                          <p:val>
                                            <p:fltVal val="0"/>
                                          </p:val>
                                        </p:tav>
                                        <p:tav tm="100000">
                                          <p:val>
                                            <p:strVal val="#ppt_h"/>
                                          </p:val>
                                        </p:tav>
                                      </p:tavLst>
                                    </p:anim>
                                    <p:anim calcmode="lin" valueType="num">
                                      <p:cBhvr>
                                        <p:cTn id="49" dur="1500" fill="hold"/>
                                        <p:tgtEl>
                                          <p:spTgt spid="421"/>
                                        </p:tgtEl>
                                        <p:attrNameLst>
                                          <p:attrName>ppt_x</p:attrName>
                                        </p:attrNameLst>
                                      </p:cBhvr>
                                      <p:tavLst>
                                        <p:tav tm="0" fmla="#ppt_x+(cos(-2*pi*(1-$))*-#ppt_x-sin(-2*pi*(1-$))*(1-#ppt_y))*(1-$)">
                                          <p:val>
                                            <p:fltVal val="0"/>
                                          </p:val>
                                        </p:tav>
                                        <p:tav tm="100000">
                                          <p:val>
                                            <p:fltVal val="1"/>
                                          </p:val>
                                        </p:tav>
                                      </p:tavLst>
                                    </p:anim>
                                    <p:anim calcmode="lin" valueType="num">
                                      <p:cBhvr>
                                        <p:cTn id="50" dur="1500" fill="hold"/>
                                        <p:tgtEl>
                                          <p:spTgt spid="4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15" grpId="7" fill="hold">
                                  <p:stCondLst>
                                    <p:cond delay="0"/>
                                  </p:stCondLst>
                                  <p:iterate type="el" backwards="0">
                                    <p:tmAbs val="0"/>
                                  </p:iterate>
                                  <p:childTnLst>
                                    <p:set>
                                      <p:cBhvr>
                                        <p:cTn id="54" fill="hold"/>
                                        <p:tgtEl>
                                          <p:spTgt spid="422"/>
                                        </p:tgtEl>
                                        <p:attrNameLst>
                                          <p:attrName>style.visibility</p:attrName>
                                        </p:attrNameLst>
                                      </p:cBhvr>
                                      <p:to>
                                        <p:strVal val="visible"/>
                                      </p:to>
                                    </p:set>
                                    <p:anim calcmode="lin" valueType="num">
                                      <p:cBhvr>
                                        <p:cTn id="55" dur="1500" fill="hold"/>
                                        <p:tgtEl>
                                          <p:spTgt spid="422"/>
                                        </p:tgtEl>
                                        <p:attrNameLst>
                                          <p:attrName>ppt_w</p:attrName>
                                        </p:attrNameLst>
                                      </p:cBhvr>
                                      <p:tavLst>
                                        <p:tav tm="0">
                                          <p:val>
                                            <p:fltVal val="0"/>
                                          </p:val>
                                        </p:tav>
                                        <p:tav tm="100000">
                                          <p:val>
                                            <p:strVal val="#ppt_w"/>
                                          </p:val>
                                        </p:tav>
                                      </p:tavLst>
                                    </p:anim>
                                    <p:anim calcmode="lin" valueType="num">
                                      <p:cBhvr>
                                        <p:cTn id="56" dur="1500" fill="hold"/>
                                        <p:tgtEl>
                                          <p:spTgt spid="422"/>
                                        </p:tgtEl>
                                        <p:attrNameLst>
                                          <p:attrName>ppt_h</p:attrName>
                                        </p:attrNameLst>
                                      </p:cBhvr>
                                      <p:tavLst>
                                        <p:tav tm="0">
                                          <p:val>
                                            <p:fltVal val="0"/>
                                          </p:val>
                                        </p:tav>
                                        <p:tav tm="100000">
                                          <p:val>
                                            <p:strVal val="#ppt_h"/>
                                          </p:val>
                                        </p:tav>
                                      </p:tavLst>
                                    </p:anim>
                                    <p:anim calcmode="lin" valueType="num">
                                      <p:cBhvr>
                                        <p:cTn id="57" dur="1500" fill="hold"/>
                                        <p:tgtEl>
                                          <p:spTgt spid="422"/>
                                        </p:tgtEl>
                                        <p:attrNameLst>
                                          <p:attrName>ppt_x</p:attrName>
                                        </p:attrNameLst>
                                      </p:cBhvr>
                                      <p:tavLst>
                                        <p:tav tm="0" fmla="#ppt_x+(cos(-2*pi*(1-$))*-#ppt_x-sin(-2*pi*(1-$))*(1-#ppt_y))*(1-$)">
                                          <p:val>
                                            <p:fltVal val="0"/>
                                          </p:val>
                                        </p:tav>
                                        <p:tav tm="100000">
                                          <p:val>
                                            <p:fltVal val="1"/>
                                          </p:val>
                                        </p:tav>
                                      </p:tavLst>
                                    </p:anim>
                                    <p:anim calcmode="lin" valueType="num">
                                      <p:cBhvr>
                                        <p:cTn id="58" dur="1500" fill="hold"/>
                                        <p:tgtEl>
                                          <p:spTgt spid="4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8" presetID="15" grpId="8" fill="hold">
                                  <p:stCondLst>
                                    <p:cond delay="0"/>
                                  </p:stCondLst>
                                  <p:iterate type="el" backwards="0">
                                    <p:tmAbs val="0"/>
                                  </p:iterate>
                                  <p:childTnLst>
                                    <p:set>
                                      <p:cBhvr>
                                        <p:cTn id="62" fill="hold"/>
                                        <p:tgtEl>
                                          <p:spTgt spid="423"/>
                                        </p:tgtEl>
                                        <p:attrNameLst>
                                          <p:attrName>style.visibility</p:attrName>
                                        </p:attrNameLst>
                                      </p:cBhvr>
                                      <p:to>
                                        <p:strVal val="visible"/>
                                      </p:to>
                                    </p:set>
                                    <p:anim calcmode="lin" valueType="num">
                                      <p:cBhvr>
                                        <p:cTn id="63" dur="1500" fill="hold"/>
                                        <p:tgtEl>
                                          <p:spTgt spid="423"/>
                                        </p:tgtEl>
                                        <p:attrNameLst>
                                          <p:attrName>ppt_w</p:attrName>
                                        </p:attrNameLst>
                                      </p:cBhvr>
                                      <p:tavLst>
                                        <p:tav tm="0">
                                          <p:val>
                                            <p:fltVal val="0"/>
                                          </p:val>
                                        </p:tav>
                                        <p:tav tm="100000">
                                          <p:val>
                                            <p:strVal val="#ppt_w"/>
                                          </p:val>
                                        </p:tav>
                                      </p:tavLst>
                                    </p:anim>
                                    <p:anim calcmode="lin" valueType="num">
                                      <p:cBhvr>
                                        <p:cTn id="64" dur="1500" fill="hold"/>
                                        <p:tgtEl>
                                          <p:spTgt spid="423"/>
                                        </p:tgtEl>
                                        <p:attrNameLst>
                                          <p:attrName>ppt_h</p:attrName>
                                        </p:attrNameLst>
                                      </p:cBhvr>
                                      <p:tavLst>
                                        <p:tav tm="0">
                                          <p:val>
                                            <p:fltVal val="0"/>
                                          </p:val>
                                        </p:tav>
                                        <p:tav tm="100000">
                                          <p:val>
                                            <p:strVal val="#ppt_h"/>
                                          </p:val>
                                        </p:tav>
                                      </p:tavLst>
                                    </p:anim>
                                    <p:anim calcmode="lin" valueType="num">
                                      <p:cBhvr>
                                        <p:cTn id="65" dur="1500" fill="hold"/>
                                        <p:tgtEl>
                                          <p:spTgt spid="423"/>
                                        </p:tgtEl>
                                        <p:attrNameLst>
                                          <p:attrName>ppt_x</p:attrName>
                                        </p:attrNameLst>
                                      </p:cBhvr>
                                      <p:tavLst>
                                        <p:tav tm="0" fmla="#ppt_x+(cos(-2*pi*(1-$))*-#ppt_x-sin(-2*pi*(1-$))*(1-#ppt_y))*(1-$)">
                                          <p:val>
                                            <p:fltVal val="0"/>
                                          </p:val>
                                        </p:tav>
                                        <p:tav tm="100000">
                                          <p:val>
                                            <p:fltVal val="1"/>
                                          </p:val>
                                        </p:tav>
                                      </p:tavLst>
                                    </p:anim>
                                    <p:anim calcmode="lin" valueType="num">
                                      <p:cBhvr>
                                        <p:cTn id="66" dur="1500" fill="hold"/>
                                        <p:tgtEl>
                                          <p:spTgt spid="42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7"/>
      <p:bldP build="whole" bldLvl="1" animBg="1" rev="0" advAuto="0" spid="421" grpId="6"/>
      <p:bldP build="whole" bldLvl="1" animBg="1" rev="0" advAuto="0" spid="419" grpId="4"/>
      <p:bldP build="whole" bldLvl="1" animBg="1" rev="0" advAuto="0" spid="416" grpId="1"/>
      <p:bldP build="whole" bldLvl="1" animBg="1" rev="0" advAuto="0" spid="420" grpId="5"/>
      <p:bldP build="whole" bldLvl="1" animBg="1" rev="0" advAuto="0" spid="417" grpId="2"/>
      <p:bldP build="whole" bldLvl="1" animBg="1" rev="0" advAuto="0" spid="418" grpId="3"/>
      <p:bldP build="whole" bldLvl="1" animBg="1" rev="0" advAuto="0" spid="423" grpId="8"/>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Application ELB Key Features"/>
          <p:cNvSpPr txBox="1"/>
          <p:nvPr>
            <p:ph type="title" idx="4294967295"/>
          </p:nvPr>
        </p:nvSpPr>
        <p:spPr>
          <a:xfrm>
            <a:off x="407937" y="-1261721"/>
            <a:ext cx="12188926" cy="3302001"/>
          </a:xfrm>
          <a:prstGeom prst="rect">
            <a:avLst/>
          </a:prstGeom>
        </p:spPr>
        <p:txBody>
          <a:bodyPr anchor="b"/>
          <a:lstStyle>
            <a:lvl1pPr>
              <a:defRPr sz="6900"/>
            </a:lvl1pPr>
          </a:lstStyle>
          <a:p>
            <a:pPr/>
            <a:r>
              <a:t>Application ELB Key Features</a:t>
            </a:r>
          </a:p>
        </p:txBody>
      </p:sp>
      <p:sp>
        <p:nvSpPr>
          <p:cNvPr id="426" name="Delete Protection"/>
          <p:cNvSpPr txBox="1"/>
          <p:nvPr/>
        </p:nvSpPr>
        <p:spPr>
          <a:xfrm>
            <a:off x="1507680" y="3236570"/>
            <a:ext cx="298178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Delete Protection</a:t>
            </a:r>
          </a:p>
        </p:txBody>
      </p:sp>
      <p:sp>
        <p:nvSpPr>
          <p:cNvPr id="427" name="Request Tracing"/>
          <p:cNvSpPr txBox="1"/>
          <p:nvPr/>
        </p:nvSpPr>
        <p:spPr>
          <a:xfrm>
            <a:off x="1508239" y="3789020"/>
            <a:ext cx="281261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Request Tracing</a:t>
            </a:r>
          </a:p>
        </p:txBody>
      </p:sp>
      <p:sp>
        <p:nvSpPr>
          <p:cNvPr id="428" name="Web Application Firewall"/>
          <p:cNvSpPr txBox="1"/>
          <p:nvPr/>
        </p:nvSpPr>
        <p:spPr>
          <a:xfrm>
            <a:off x="1518043" y="4341470"/>
            <a:ext cx="40177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Web Application Firewall</a:t>
            </a:r>
          </a:p>
        </p:txBody>
      </p:sp>
      <p:sp>
        <p:nvSpPr>
          <p:cNvPr id="429" name="Slow Start mode with Load-Balancing Algorithm"/>
          <p:cNvSpPr txBox="1"/>
          <p:nvPr/>
        </p:nvSpPr>
        <p:spPr>
          <a:xfrm>
            <a:off x="1533487" y="4893920"/>
            <a:ext cx="74443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Slow Start mode with Load-Balancing Algorithm</a:t>
            </a:r>
          </a:p>
        </p:txBody>
      </p:sp>
      <p:sp>
        <p:nvSpPr>
          <p:cNvPr id="430" name="User Authentication"/>
          <p:cNvSpPr txBox="1"/>
          <p:nvPr/>
        </p:nvSpPr>
        <p:spPr>
          <a:xfrm>
            <a:off x="1534757" y="5446370"/>
            <a:ext cx="333748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User Authentication</a:t>
            </a:r>
          </a:p>
        </p:txBody>
      </p:sp>
      <p:sp>
        <p:nvSpPr>
          <p:cNvPr id="431" name="Redirects"/>
          <p:cNvSpPr txBox="1"/>
          <p:nvPr/>
        </p:nvSpPr>
        <p:spPr>
          <a:xfrm>
            <a:off x="1546187" y="5998820"/>
            <a:ext cx="18415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Redirects</a:t>
            </a:r>
          </a:p>
        </p:txBody>
      </p:sp>
      <p:sp>
        <p:nvSpPr>
          <p:cNvPr id="432" name="Fixed Response"/>
          <p:cNvSpPr txBox="1"/>
          <p:nvPr/>
        </p:nvSpPr>
        <p:spPr>
          <a:xfrm>
            <a:off x="1546187" y="6551270"/>
            <a:ext cx="27672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Fixed Response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5" grpId="1" fill="hold">
                                  <p:stCondLst>
                                    <p:cond delay="0"/>
                                  </p:stCondLst>
                                  <p:iterate type="el" backwards="0">
                                    <p:tmAbs val="0"/>
                                  </p:iterate>
                                  <p:childTnLst>
                                    <p:set>
                                      <p:cBhvr>
                                        <p:cTn id="6" fill="hold"/>
                                        <p:tgtEl>
                                          <p:spTgt spid="426"/>
                                        </p:tgtEl>
                                        <p:attrNameLst>
                                          <p:attrName>style.visibility</p:attrName>
                                        </p:attrNameLst>
                                      </p:cBhvr>
                                      <p:to>
                                        <p:strVal val="visible"/>
                                      </p:to>
                                    </p:set>
                                    <p:anim calcmode="lin" valueType="num">
                                      <p:cBhvr>
                                        <p:cTn id="7" dur="1500" fill="hold"/>
                                        <p:tgtEl>
                                          <p:spTgt spid="426"/>
                                        </p:tgtEl>
                                        <p:attrNameLst>
                                          <p:attrName>ppt_w</p:attrName>
                                        </p:attrNameLst>
                                      </p:cBhvr>
                                      <p:tavLst>
                                        <p:tav tm="0">
                                          <p:val>
                                            <p:fltVal val="0"/>
                                          </p:val>
                                        </p:tav>
                                        <p:tav tm="100000">
                                          <p:val>
                                            <p:strVal val="#ppt_w"/>
                                          </p:val>
                                        </p:tav>
                                      </p:tavLst>
                                    </p:anim>
                                    <p:anim calcmode="lin" valueType="num">
                                      <p:cBhvr>
                                        <p:cTn id="8" dur="1500" fill="hold"/>
                                        <p:tgtEl>
                                          <p:spTgt spid="426"/>
                                        </p:tgtEl>
                                        <p:attrNameLst>
                                          <p:attrName>ppt_h</p:attrName>
                                        </p:attrNameLst>
                                      </p:cBhvr>
                                      <p:tavLst>
                                        <p:tav tm="0">
                                          <p:val>
                                            <p:fltVal val="0"/>
                                          </p:val>
                                        </p:tav>
                                        <p:tav tm="100000">
                                          <p:val>
                                            <p:strVal val="#ppt_h"/>
                                          </p:val>
                                        </p:tav>
                                      </p:tavLst>
                                    </p:anim>
                                    <p:anim calcmode="lin" valueType="num">
                                      <p:cBhvr>
                                        <p:cTn id="9" dur="1500" fill="hold"/>
                                        <p:tgtEl>
                                          <p:spTgt spid="426"/>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4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5" grpId="2" fill="hold">
                                  <p:stCondLst>
                                    <p:cond delay="0"/>
                                  </p:stCondLst>
                                  <p:iterate type="el" backwards="0">
                                    <p:tmAbs val="0"/>
                                  </p:iterate>
                                  <p:childTnLst>
                                    <p:set>
                                      <p:cBhvr>
                                        <p:cTn id="14" fill="hold"/>
                                        <p:tgtEl>
                                          <p:spTgt spid="427"/>
                                        </p:tgtEl>
                                        <p:attrNameLst>
                                          <p:attrName>style.visibility</p:attrName>
                                        </p:attrNameLst>
                                      </p:cBhvr>
                                      <p:to>
                                        <p:strVal val="visible"/>
                                      </p:to>
                                    </p:set>
                                    <p:anim calcmode="lin" valueType="num">
                                      <p:cBhvr>
                                        <p:cTn id="15" dur="1500" fill="hold"/>
                                        <p:tgtEl>
                                          <p:spTgt spid="427"/>
                                        </p:tgtEl>
                                        <p:attrNameLst>
                                          <p:attrName>ppt_w</p:attrName>
                                        </p:attrNameLst>
                                      </p:cBhvr>
                                      <p:tavLst>
                                        <p:tav tm="0">
                                          <p:val>
                                            <p:fltVal val="0"/>
                                          </p:val>
                                        </p:tav>
                                        <p:tav tm="100000">
                                          <p:val>
                                            <p:strVal val="#ppt_w"/>
                                          </p:val>
                                        </p:tav>
                                      </p:tavLst>
                                    </p:anim>
                                    <p:anim calcmode="lin" valueType="num">
                                      <p:cBhvr>
                                        <p:cTn id="16" dur="1500" fill="hold"/>
                                        <p:tgtEl>
                                          <p:spTgt spid="427"/>
                                        </p:tgtEl>
                                        <p:attrNameLst>
                                          <p:attrName>ppt_h</p:attrName>
                                        </p:attrNameLst>
                                      </p:cBhvr>
                                      <p:tavLst>
                                        <p:tav tm="0">
                                          <p:val>
                                            <p:fltVal val="0"/>
                                          </p:val>
                                        </p:tav>
                                        <p:tav tm="100000">
                                          <p:val>
                                            <p:strVal val="#ppt_h"/>
                                          </p:val>
                                        </p:tav>
                                      </p:tavLst>
                                    </p:anim>
                                    <p:anim calcmode="lin" valueType="num">
                                      <p:cBhvr>
                                        <p:cTn id="17" dur="1500" fill="hold"/>
                                        <p:tgtEl>
                                          <p:spTgt spid="427"/>
                                        </p:tgtEl>
                                        <p:attrNameLst>
                                          <p:attrName>ppt_x</p:attrName>
                                        </p:attrNameLst>
                                      </p:cBhvr>
                                      <p:tavLst>
                                        <p:tav tm="0" fmla="#ppt_x+(cos(-2*pi*(1-$))*-#ppt_x-sin(-2*pi*(1-$))*(1-#ppt_y))*(1-$)">
                                          <p:val>
                                            <p:fltVal val="0"/>
                                          </p:val>
                                        </p:tav>
                                        <p:tav tm="100000">
                                          <p:val>
                                            <p:fltVal val="1"/>
                                          </p:val>
                                        </p:tav>
                                      </p:tavLst>
                                    </p:anim>
                                    <p:anim calcmode="lin" valueType="num">
                                      <p:cBhvr>
                                        <p:cTn id="18" dur="1500" fill="hold"/>
                                        <p:tgtEl>
                                          <p:spTgt spid="4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5" grpId="3" fill="hold">
                                  <p:stCondLst>
                                    <p:cond delay="0"/>
                                  </p:stCondLst>
                                  <p:iterate type="el" backwards="0">
                                    <p:tmAbs val="0"/>
                                  </p:iterate>
                                  <p:childTnLst>
                                    <p:set>
                                      <p:cBhvr>
                                        <p:cTn id="22" fill="hold"/>
                                        <p:tgtEl>
                                          <p:spTgt spid="428"/>
                                        </p:tgtEl>
                                        <p:attrNameLst>
                                          <p:attrName>style.visibility</p:attrName>
                                        </p:attrNameLst>
                                      </p:cBhvr>
                                      <p:to>
                                        <p:strVal val="visible"/>
                                      </p:to>
                                    </p:set>
                                    <p:anim calcmode="lin" valueType="num">
                                      <p:cBhvr>
                                        <p:cTn id="23" dur="1500" fill="hold"/>
                                        <p:tgtEl>
                                          <p:spTgt spid="428"/>
                                        </p:tgtEl>
                                        <p:attrNameLst>
                                          <p:attrName>ppt_w</p:attrName>
                                        </p:attrNameLst>
                                      </p:cBhvr>
                                      <p:tavLst>
                                        <p:tav tm="0">
                                          <p:val>
                                            <p:fltVal val="0"/>
                                          </p:val>
                                        </p:tav>
                                        <p:tav tm="100000">
                                          <p:val>
                                            <p:strVal val="#ppt_w"/>
                                          </p:val>
                                        </p:tav>
                                      </p:tavLst>
                                    </p:anim>
                                    <p:anim calcmode="lin" valueType="num">
                                      <p:cBhvr>
                                        <p:cTn id="24" dur="1500" fill="hold"/>
                                        <p:tgtEl>
                                          <p:spTgt spid="428"/>
                                        </p:tgtEl>
                                        <p:attrNameLst>
                                          <p:attrName>ppt_h</p:attrName>
                                        </p:attrNameLst>
                                      </p:cBhvr>
                                      <p:tavLst>
                                        <p:tav tm="0">
                                          <p:val>
                                            <p:fltVal val="0"/>
                                          </p:val>
                                        </p:tav>
                                        <p:tav tm="100000">
                                          <p:val>
                                            <p:strVal val="#ppt_h"/>
                                          </p:val>
                                        </p:tav>
                                      </p:tavLst>
                                    </p:anim>
                                    <p:anim calcmode="lin" valueType="num">
                                      <p:cBhvr>
                                        <p:cTn id="25" dur="1500" fill="hold"/>
                                        <p:tgtEl>
                                          <p:spTgt spid="428"/>
                                        </p:tgtEl>
                                        <p:attrNameLst>
                                          <p:attrName>ppt_x</p:attrName>
                                        </p:attrNameLst>
                                      </p:cBhvr>
                                      <p:tavLst>
                                        <p:tav tm="0" fmla="#ppt_x+(cos(-2*pi*(1-$))*-#ppt_x-sin(-2*pi*(1-$))*(1-#ppt_y))*(1-$)">
                                          <p:val>
                                            <p:fltVal val="0"/>
                                          </p:val>
                                        </p:tav>
                                        <p:tav tm="100000">
                                          <p:val>
                                            <p:fltVal val="1"/>
                                          </p:val>
                                        </p:tav>
                                      </p:tavLst>
                                    </p:anim>
                                    <p:anim calcmode="lin" valueType="num">
                                      <p:cBhvr>
                                        <p:cTn id="26" dur="1500" fill="hold"/>
                                        <p:tgtEl>
                                          <p:spTgt spid="4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5" grpId="4" fill="hold">
                                  <p:stCondLst>
                                    <p:cond delay="0"/>
                                  </p:stCondLst>
                                  <p:iterate type="el" backwards="0">
                                    <p:tmAbs val="0"/>
                                  </p:iterate>
                                  <p:childTnLst>
                                    <p:set>
                                      <p:cBhvr>
                                        <p:cTn id="30" fill="hold"/>
                                        <p:tgtEl>
                                          <p:spTgt spid="429"/>
                                        </p:tgtEl>
                                        <p:attrNameLst>
                                          <p:attrName>style.visibility</p:attrName>
                                        </p:attrNameLst>
                                      </p:cBhvr>
                                      <p:to>
                                        <p:strVal val="visible"/>
                                      </p:to>
                                    </p:set>
                                    <p:anim calcmode="lin" valueType="num">
                                      <p:cBhvr>
                                        <p:cTn id="31" dur="1500" fill="hold"/>
                                        <p:tgtEl>
                                          <p:spTgt spid="429"/>
                                        </p:tgtEl>
                                        <p:attrNameLst>
                                          <p:attrName>ppt_w</p:attrName>
                                        </p:attrNameLst>
                                      </p:cBhvr>
                                      <p:tavLst>
                                        <p:tav tm="0">
                                          <p:val>
                                            <p:fltVal val="0"/>
                                          </p:val>
                                        </p:tav>
                                        <p:tav tm="100000">
                                          <p:val>
                                            <p:strVal val="#ppt_w"/>
                                          </p:val>
                                        </p:tav>
                                      </p:tavLst>
                                    </p:anim>
                                    <p:anim calcmode="lin" valueType="num">
                                      <p:cBhvr>
                                        <p:cTn id="32" dur="1500" fill="hold"/>
                                        <p:tgtEl>
                                          <p:spTgt spid="429"/>
                                        </p:tgtEl>
                                        <p:attrNameLst>
                                          <p:attrName>ppt_h</p:attrName>
                                        </p:attrNameLst>
                                      </p:cBhvr>
                                      <p:tavLst>
                                        <p:tav tm="0">
                                          <p:val>
                                            <p:fltVal val="0"/>
                                          </p:val>
                                        </p:tav>
                                        <p:tav tm="100000">
                                          <p:val>
                                            <p:strVal val="#ppt_h"/>
                                          </p:val>
                                        </p:tav>
                                      </p:tavLst>
                                    </p:anim>
                                    <p:anim calcmode="lin" valueType="num">
                                      <p:cBhvr>
                                        <p:cTn id="33" dur="1500" fill="hold"/>
                                        <p:tgtEl>
                                          <p:spTgt spid="429"/>
                                        </p:tgtEl>
                                        <p:attrNameLst>
                                          <p:attrName>ppt_x</p:attrName>
                                        </p:attrNameLst>
                                      </p:cBhvr>
                                      <p:tavLst>
                                        <p:tav tm="0" fmla="#ppt_x+(cos(-2*pi*(1-$))*-#ppt_x-sin(-2*pi*(1-$))*(1-#ppt_y))*(1-$)">
                                          <p:val>
                                            <p:fltVal val="0"/>
                                          </p:val>
                                        </p:tav>
                                        <p:tav tm="100000">
                                          <p:val>
                                            <p:fltVal val="1"/>
                                          </p:val>
                                        </p:tav>
                                      </p:tavLst>
                                    </p:anim>
                                    <p:anim calcmode="lin" valueType="num">
                                      <p:cBhvr>
                                        <p:cTn id="34" dur="1500" fill="hold"/>
                                        <p:tgtEl>
                                          <p:spTgt spid="4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5" grpId="5" fill="hold">
                                  <p:stCondLst>
                                    <p:cond delay="0"/>
                                  </p:stCondLst>
                                  <p:iterate type="el" backwards="0">
                                    <p:tmAbs val="0"/>
                                  </p:iterate>
                                  <p:childTnLst>
                                    <p:set>
                                      <p:cBhvr>
                                        <p:cTn id="38" fill="hold"/>
                                        <p:tgtEl>
                                          <p:spTgt spid="430"/>
                                        </p:tgtEl>
                                        <p:attrNameLst>
                                          <p:attrName>style.visibility</p:attrName>
                                        </p:attrNameLst>
                                      </p:cBhvr>
                                      <p:to>
                                        <p:strVal val="visible"/>
                                      </p:to>
                                    </p:set>
                                    <p:anim calcmode="lin" valueType="num">
                                      <p:cBhvr>
                                        <p:cTn id="39" dur="1500" fill="hold"/>
                                        <p:tgtEl>
                                          <p:spTgt spid="430"/>
                                        </p:tgtEl>
                                        <p:attrNameLst>
                                          <p:attrName>ppt_w</p:attrName>
                                        </p:attrNameLst>
                                      </p:cBhvr>
                                      <p:tavLst>
                                        <p:tav tm="0">
                                          <p:val>
                                            <p:fltVal val="0"/>
                                          </p:val>
                                        </p:tav>
                                        <p:tav tm="100000">
                                          <p:val>
                                            <p:strVal val="#ppt_w"/>
                                          </p:val>
                                        </p:tav>
                                      </p:tavLst>
                                    </p:anim>
                                    <p:anim calcmode="lin" valueType="num">
                                      <p:cBhvr>
                                        <p:cTn id="40" dur="1500" fill="hold"/>
                                        <p:tgtEl>
                                          <p:spTgt spid="430"/>
                                        </p:tgtEl>
                                        <p:attrNameLst>
                                          <p:attrName>ppt_h</p:attrName>
                                        </p:attrNameLst>
                                      </p:cBhvr>
                                      <p:tavLst>
                                        <p:tav tm="0">
                                          <p:val>
                                            <p:fltVal val="0"/>
                                          </p:val>
                                        </p:tav>
                                        <p:tav tm="100000">
                                          <p:val>
                                            <p:strVal val="#ppt_h"/>
                                          </p:val>
                                        </p:tav>
                                      </p:tavLst>
                                    </p:anim>
                                    <p:anim calcmode="lin" valueType="num">
                                      <p:cBhvr>
                                        <p:cTn id="41" dur="1500" fill="hold"/>
                                        <p:tgtEl>
                                          <p:spTgt spid="430"/>
                                        </p:tgtEl>
                                        <p:attrNameLst>
                                          <p:attrName>ppt_x</p:attrName>
                                        </p:attrNameLst>
                                      </p:cBhvr>
                                      <p:tavLst>
                                        <p:tav tm="0" fmla="#ppt_x+(cos(-2*pi*(1-$))*-#ppt_x-sin(-2*pi*(1-$))*(1-#ppt_y))*(1-$)">
                                          <p:val>
                                            <p:fltVal val="0"/>
                                          </p:val>
                                        </p:tav>
                                        <p:tav tm="100000">
                                          <p:val>
                                            <p:fltVal val="1"/>
                                          </p:val>
                                        </p:tav>
                                      </p:tavLst>
                                    </p:anim>
                                    <p:anim calcmode="lin" valueType="num">
                                      <p:cBhvr>
                                        <p:cTn id="42" dur="1500" fill="hold"/>
                                        <p:tgtEl>
                                          <p:spTgt spid="4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5" grpId="6" fill="hold">
                                  <p:stCondLst>
                                    <p:cond delay="0"/>
                                  </p:stCondLst>
                                  <p:iterate type="el" backwards="0">
                                    <p:tmAbs val="0"/>
                                  </p:iterate>
                                  <p:childTnLst>
                                    <p:set>
                                      <p:cBhvr>
                                        <p:cTn id="46" fill="hold"/>
                                        <p:tgtEl>
                                          <p:spTgt spid="431"/>
                                        </p:tgtEl>
                                        <p:attrNameLst>
                                          <p:attrName>style.visibility</p:attrName>
                                        </p:attrNameLst>
                                      </p:cBhvr>
                                      <p:to>
                                        <p:strVal val="visible"/>
                                      </p:to>
                                    </p:set>
                                    <p:anim calcmode="lin" valueType="num">
                                      <p:cBhvr>
                                        <p:cTn id="47" dur="1500" fill="hold"/>
                                        <p:tgtEl>
                                          <p:spTgt spid="431"/>
                                        </p:tgtEl>
                                        <p:attrNameLst>
                                          <p:attrName>ppt_w</p:attrName>
                                        </p:attrNameLst>
                                      </p:cBhvr>
                                      <p:tavLst>
                                        <p:tav tm="0">
                                          <p:val>
                                            <p:fltVal val="0"/>
                                          </p:val>
                                        </p:tav>
                                        <p:tav tm="100000">
                                          <p:val>
                                            <p:strVal val="#ppt_w"/>
                                          </p:val>
                                        </p:tav>
                                      </p:tavLst>
                                    </p:anim>
                                    <p:anim calcmode="lin" valueType="num">
                                      <p:cBhvr>
                                        <p:cTn id="48" dur="1500" fill="hold"/>
                                        <p:tgtEl>
                                          <p:spTgt spid="431"/>
                                        </p:tgtEl>
                                        <p:attrNameLst>
                                          <p:attrName>ppt_h</p:attrName>
                                        </p:attrNameLst>
                                      </p:cBhvr>
                                      <p:tavLst>
                                        <p:tav tm="0">
                                          <p:val>
                                            <p:fltVal val="0"/>
                                          </p:val>
                                        </p:tav>
                                        <p:tav tm="100000">
                                          <p:val>
                                            <p:strVal val="#ppt_h"/>
                                          </p:val>
                                        </p:tav>
                                      </p:tavLst>
                                    </p:anim>
                                    <p:anim calcmode="lin" valueType="num">
                                      <p:cBhvr>
                                        <p:cTn id="49" dur="1500" fill="hold"/>
                                        <p:tgtEl>
                                          <p:spTgt spid="431"/>
                                        </p:tgtEl>
                                        <p:attrNameLst>
                                          <p:attrName>ppt_x</p:attrName>
                                        </p:attrNameLst>
                                      </p:cBhvr>
                                      <p:tavLst>
                                        <p:tav tm="0" fmla="#ppt_x+(cos(-2*pi*(1-$))*-#ppt_x-sin(-2*pi*(1-$))*(1-#ppt_y))*(1-$)">
                                          <p:val>
                                            <p:fltVal val="0"/>
                                          </p:val>
                                        </p:tav>
                                        <p:tav tm="100000">
                                          <p:val>
                                            <p:fltVal val="1"/>
                                          </p:val>
                                        </p:tav>
                                      </p:tavLst>
                                    </p:anim>
                                    <p:anim calcmode="lin" valueType="num">
                                      <p:cBhvr>
                                        <p:cTn id="50" dur="1500" fill="hold"/>
                                        <p:tgtEl>
                                          <p:spTgt spid="4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5" grpId="7" fill="hold">
                                  <p:stCondLst>
                                    <p:cond delay="0"/>
                                  </p:stCondLst>
                                  <p:iterate type="el" backwards="0">
                                    <p:tmAbs val="0"/>
                                  </p:iterate>
                                  <p:childTnLst>
                                    <p:set>
                                      <p:cBhvr>
                                        <p:cTn id="54" fill="hold"/>
                                        <p:tgtEl>
                                          <p:spTgt spid="432"/>
                                        </p:tgtEl>
                                        <p:attrNameLst>
                                          <p:attrName>style.visibility</p:attrName>
                                        </p:attrNameLst>
                                      </p:cBhvr>
                                      <p:to>
                                        <p:strVal val="visible"/>
                                      </p:to>
                                    </p:set>
                                    <p:anim calcmode="lin" valueType="num">
                                      <p:cBhvr>
                                        <p:cTn id="55" dur="1500" fill="hold"/>
                                        <p:tgtEl>
                                          <p:spTgt spid="432"/>
                                        </p:tgtEl>
                                        <p:attrNameLst>
                                          <p:attrName>ppt_w</p:attrName>
                                        </p:attrNameLst>
                                      </p:cBhvr>
                                      <p:tavLst>
                                        <p:tav tm="0">
                                          <p:val>
                                            <p:fltVal val="0"/>
                                          </p:val>
                                        </p:tav>
                                        <p:tav tm="100000">
                                          <p:val>
                                            <p:strVal val="#ppt_w"/>
                                          </p:val>
                                        </p:tav>
                                      </p:tavLst>
                                    </p:anim>
                                    <p:anim calcmode="lin" valueType="num">
                                      <p:cBhvr>
                                        <p:cTn id="56" dur="1500" fill="hold"/>
                                        <p:tgtEl>
                                          <p:spTgt spid="432"/>
                                        </p:tgtEl>
                                        <p:attrNameLst>
                                          <p:attrName>ppt_h</p:attrName>
                                        </p:attrNameLst>
                                      </p:cBhvr>
                                      <p:tavLst>
                                        <p:tav tm="0">
                                          <p:val>
                                            <p:fltVal val="0"/>
                                          </p:val>
                                        </p:tav>
                                        <p:tav tm="100000">
                                          <p:val>
                                            <p:strVal val="#ppt_h"/>
                                          </p:val>
                                        </p:tav>
                                      </p:tavLst>
                                    </p:anim>
                                    <p:anim calcmode="lin" valueType="num">
                                      <p:cBhvr>
                                        <p:cTn id="57" dur="1500" fill="hold"/>
                                        <p:tgtEl>
                                          <p:spTgt spid="432"/>
                                        </p:tgtEl>
                                        <p:attrNameLst>
                                          <p:attrName>ppt_x</p:attrName>
                                        </p:attrNameLst>
                                      </p:cBhvr>
                                      <p:tavLst>
                                        <p:tav tm="0" fmla="#ppt_x+(cos(-2*pi*(1-$))*-#ppt_x-sin(-2*pi*(1-$))*(1-#ppt_y))*(1-$)">
                                          <p:val>
                                            <p:fltVal val="0"/>
                                          </p:val>
                                        </p:tav>
                                        <p:tav tm="100000">
                                          <p:val>
                                            <p:fltVal val="1"/>
                                          </p:val>
                                        </p:tav>
                                      </p:tavLst>
                                    </p:anim>
                                    <p:anim calcmode="lin" valueType="num">
                                      <p:cBhvr>
                                        <p:cTn id="58" dur="1500" fill="hold"/>
                                        <p:tgtEl>
                                          <p:spTgt spid="43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6"/>
      <p:bldP build="whole" bldLvl="1" animBg="1" rev="0" advAuto="0" spid="426" grpId="1"/>
      <p:bldP build="whole" bldLvl="1" animBg="1" rev="0" advAuto="0" spid="428" grpId="3"/>
      <p:bldP build="whole" bldLvl="1" animBg="1" rev="0" advAuto="0" spid="430" grpId="5"/>
      <p:bldP build="whole" bldLvl="1" animBg="1" rev="0" advAuto="0" spid="429" grpId="4"/>
      <p:bldP build="whole" bldLvl="1" animBg="1" rev="0" advAuto="0" spid="432" grpId="7"/>
      <p:bldP build="whole" bldLvl="1" animBg="1" rev="0" advAuto="0" spid="427" grpId="2"/>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Network Load Balancers"/>
          <p:cNvSpPr txBox="1"/>
          <p:nvPr>
            <p:ph type="title" idx="4294967295"/>
          </p:nvPr>
        </p:nvSpPr>
        <p:spPr>
          <a:xfrm>
            <a:off x="777155" y="-1309688"/>
            <a:ext cx="11450490" cy="3302001"/>
          </a:xfrm>
          <a:prstGeom prst="rect">
            <a:avLst/>
          </a:prstGeom>
        </p:spPr>
        <p:txBody>
          <a:bodyPr anchor="b"/>
          <a:lstStyle>
            <a:lvl1pPr>
              <a:defRPr sz="6900"/>
            </a:lvl1pPr>
          </a:lstStyle>
          <a:p>
            <a:pPr/>
            <a:r>
              <a:t>Network Load Balancers</a:t>
            </a:r>
          </a:p>
        </p:txBody>
      </p:sp>
      <p:sp>
        <p:nvSpPr>
          <p:cNvPr id="435" name="Network Load Balancer is best suited for load balancing of Transmission Control Protocol (TCP) and Transport Layer Security (TLS) traffic where extreme…"/>
          <p:cNvSpPr txBox="1"/>
          <p:nvPr/>
        </p:nvSpPr>
        <p:spPr>
          <a:xfrm>
            <a:off x="589279" y="3541370"/>
            <a:ext cx="12360861"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Network Load Balancer is best suited for load balancing of Transmission Control Protocol (TCP) and Transport Layer Security (TLS) traffic where extreme</a:t>
            </a:r>
          </a:p>
          <a:p>
            <a:pPr algn="l"/>
            <a:r>
              <a:t>performance is required. Operating at the connection level (Layer 4), Network Load Balancer routes traffic to targets within Amazon Virtual Private Cloud (Amazon VPC)</a:t>
            </a:r>
          </a:p>
          <a:p>
            <a:pPr algn="l"/>
            <a:r>
              <a:t>and is capable of handling millions of requests per second while maintaining</a:t>
            </a:r>
          </a:p>
          <a:p>
            <a:pPr algn="l"/>
            <a:r>
              <a:t>ultra-low latencies. Network Load Balancer is also optimised to handle sudden and volatile traffic patterns.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435"/>
                                        </p:tgtEl>
                                        <p:attrNameLst>
                                          <p:attrName>style.visibility</p:attrName>
                                        </p:attrNameLst>
                                      </p:cBhvr>
                                      <p:to>
                                        <p:strVal val="visible"/>
                                      </p:to>
                                    </p:set>
                                    <p:anim calcmode="lin" valueType="num">
                                      <p:cBhvr>
                                        <p:cTn id="7" dur="1500" fill="hold"/>
                                        <p:tgtEl>
                                          <p:spTgt spid="435"/>
                                        </p:tgtEl>
                                        <p:attrNameLst>
                                          <p:attrName>ppt_w</p:attrName>
                                        </p:attrNameLst>
                                      </p:cBhvr>
                                      <p:tavLst>
                                        <p:tav tm="0">
                                          <p:val>
                                            <p:strVal val="4*#ppt_w"/>
                                          </p:val>
                                        </p:tav>
                                        <p:tav tm="100000">
                                          <p:val>
                                            <p:strVal val="#ppt_w"/>
                                          </p:val>
                                        </p:tav>
                                      </p:tavLst>
                                    </p:anim>
                                    <p:anim calcmode="lin" valueType="num">
                                      <p:cBhvr>
                                        <p:cTn id="8" dur="1500" fill="hold"/>
                                        <p:tgtEl>
                                          <p:spTgt spid="43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Network ELB Key Features"/>
          <p:cNvSpPr txBox="1"/>
          <p:nvPr>
            <p:ph type="title" idx="4294967295"/>
          </p:nvPr>
        </p:nvSpPr>
        <p:spPr>
          <a:xfrm>
            <a:off x="407937" y="-1261721"/>
            <a:ext cx="12188926" cy="3302001"/>
          </a:xfrm>
          <a:prstGeom prst="rect">
            <a:avLst/>
          </a:prstGeom>
        </p:spPr>
        <p:txBody>
          <a:bodyPr anchor="b"/>
          <a:lstStyle>
            <a:lvl1pPr>
              <a:defRPr sz="6900"/>
            </a:lvl1pPr>
          </a:lstStyle>
          <a:p>
            <a:pPr/>
            <a:r>
              <a:t>Network ELB Key Features</a:t>
            </a:r>
          </a:p>
        </p:txBody>
      </p:sp>
      <p:sp>
        <p:nvSpPr>
          <p:cNvPr id="438" name="Connection-based Load Balancing"/>
          <p:cNvSpPr txBox="1"/>
          <p:nvPr/>
        </p:nvSpPr>
        <p:spPr>
          <a:xfrm>
            <a:off x="1507680" y="3236570"/>
            <a:ext cx="54762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Connection-based Load Balancing</a:t>
            </a:r>
          </a:p>
        </p:txBody>
      </p:sp>
      <p:sp>
        <p:nvSpPr>
          <p:cNvPr id="439" name="High Availability"/>
          <p:cNvSpPr txBox="1"/>
          <p:nvPr/>
        </p:nvSpPr>
        <p:spPr>
          <a:xfrm>
            <a:off x="1508239" y="3789020"/>
            <a:ext cx="27604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a:t>
            </a:r>
          </a:p>
        </p:txBody>
      </p:sp>
      <p:sp>
        <p:nvSpPr>
          <p:cNvPr id="440" name="High Throughput"/>
          <p:cNvSpPr txBox="1"/>
          <p:nvPr/>
        </p:nvSpPr>
        <p:spPr>
          <a:xfrm>
            <a:off x="1518043" y="4341470"/>
            <a:ext cx="28921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Throughput</a:t>
            </a:r>
          </a:p>
        </p:txBody>
      </p:sp>
      <p:sp>
        <p:nvSpPr>
          <p:cNvPr id="441" name="Low Latency"/>
          <p:cNvSpPr txBox="1"/>
          <p:nvPr/>
        </p:nvSpPr>
        <p:spPr>
          <a:xfrm>
            <a:off x="1533487" y="4893920"/>
            <a:ext cx="22993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Low Latency</a:t>
            </a:r>
          </a:p>
        </p:txBody>
      </p:sp>
      <p:sp>
        <p:nvSpPr>
          <p:cNvPr id="442" name="Preserve source IP address"/>
          <p:cNvSpPr txBox="1"/>
          <p:nvPr/>
        </p:nvSpPr>
        <p:spPr>
          <a:xfrm>
            <a:off x="1534757" y="5446370"/>
            <a:ext cx="443354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Preserve source IP address</a:t>
            </a:r>
          </a:p>
        </p:txBody>
      </p:sp>
      <p:sp>
        <p:nvSpPr>
          <p:cNvPr id="443" name="Static IP support"/>
          <p:cNvSpPr txBox="1"/>
          <p:nvPr/>
        </p:nvSpPr>
        <p:spPr>
          <a:xfrm>
            <a:off x="1546187" y="5998820"/>
            <a:ext cx="288028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Static IP support</a:t>
            </a:r>
          </a:p>
        </p:txBody>
      </p:sp>
      <p:sp>
        <p:nvSpPr>
          <p:cNvPr id="444" name="Elastic IP support"/>
          <p:cNvSpPr txBox="1"/>
          <p:nvPr/>
        </p:nvSpPr>
        <p:spPr>
          <a:xfrm>
            <a:off x="1546187" y="6551270"/>
            <a:ext cx="30150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Elastic IP support</a:t>
            </a:r>
          </a:p>
        </p:txBody>
      </p:sp>
      <p:sp>
        <p:nvSpPr>
          <p:cNvPr id="445" name="TLS Offloading"/>
          <p:cNvSpPr txBox="1"/>
          <p:nvPr/>
        </p:nvSpPr>
        <p:spPr>
          <a:xfrm>
            <a:off x="1546187" y="7103720"/>
            <a:ext cx="259986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TLS Offloading</a:t>
            </a:r>
          </a:p>
        </p:txBody>
      </p:sp>
      <p:sp>
        <p:nvSpPr>
          <p:cNvPr id="446" name="Health Checks"/>
          <p:cNvSpPr txBox="1"/>
          <p:nvPr/>
        </p:nvSpPr>
        <p:spPr>
          <a:xfrm>
            <a:off x="1546187" y="7656170"/>
            <a:ext cx="25699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Health Checks</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438"/>
                                        </p:tgtEl>
                                        <p:attrNameLst>
                                          <p:attrName>style.visibility</p:attrName>
                                        </p:attrNameLst>
                                      </p:cBhvr>
                                      <p:to>
                                        <p:strVal val="visible"/>
                                      </p:to>
                                    </p:set>
                                    <p:anim calcmode="lin" valueType="num">
                                      <p:cBhvr>
                                        <p:cTn id="7" dur="1500" fill="hold"/>
                                        <p:tgtEl>
                                          <p:spTgt spid="438"/>
                                        </p:tgtEl>
                                        <p:attrNameLst>
                                          <p:attrName>ppt_x</p:attrName>
                                        </p:attrNameLst>
                                      </p:cBhvr>
                                      <p:tavLst>
                                        <p:tav tm="0">
                                          <p:val>
                                            <p:strVal val="#ppt_x"/>
                                          </p:val>
                                        </p:tav>
                                        <p:tav tm="100000">
                                          <p:val>
                                            <p:strVal val="#ppt_x"/>
                                          </p:val>
                                        </p:tav>
                                      </p:tavLst>
                                    </p:anim>
                                    <p:anim calcmode="lin" valueType="num">
                                      <p:cBhvr>
                                        <p:cTn id="8" dur="1500" fill="hold"/>
                                        <p:tgtEl>
                                          <p:spTgt spid="43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439"/>
                                        </p:tgtEl>
                                        <p:attrNameLst>
                                          <p:attrName>style.visibility</p:attrName>
                                        </p:attrNameLst>
                                      </p:cBhvr>
                                      <p:to>
                                        <p:strVal val="visible"/>
                                      </p:to>
                                    </p:set>
                                    <p:anim calcmode="lin" valueType="num">
                                      <p:cBhvr>
                                        <p:cTn id="13" dur="1500" fill="hold"/>
                                        <p:tgtEl>
                                          <p:spTgt spid="439"/>
                                        </p:tgtEl>
                                        <p:attrNameLst>
                                          <p:attrName>ppt_x</p:attrName>
                                        </p:attrNameLst>
                                      </p:cBhvr>
                                      <p:tavLst>
                                        <p:tav tm="0">
                                          <p:val>
                                            <p:strVal val="#ppt_x"/>
                                          </p:val>
                                        </p:tav>
                                        <p:tav tm="100000">
                                          <p:val>
                                            <p:strVal val="#ppt_x"/>
                                          </p:val>
                                        </p:tav>
                                      </p:tavLst>
                                    </p:anim>
                                    <p:anim calcmode="lin" valueType="num">
                                      <p:cBhvr>
                                        <p:cTn id="14" dur="1500" fill="hold"/>
                                        <p:tgtEl>
                                          <p:spTgt spid="43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440"/>
                                        </p:tgtEl>
                                        <p:attrNameLst>
                                          <p:attrName>style.visibility</p:attrName>
                                        </p:attrNameLst>
                                      </p:cBhvr>
                                      <p:to>
                                        <p:strVal val="visible"/>
                                      </p:to>
                                    </p:set>
                                    <p:anim calcmode="lin" valueType="num">
                                      <p:cBhvr>
                                        <p:cTn id="19" dur="1500" fill="hold"/>
                                        <p:tgtEl>
                                          <p:spTgt spid="440"/>
                                        </p:tgtEl>
                                        <p:attrNameLst>
                                          <p:attrName>ppt_x</p:attrName>
                                        </p:attrNameLst>
                                      </p:cBhvr>
                                      <p:tavLst>
                                        <p:tav tm="0">
                                          <p:val>
                                            <p:strVal val="#ppt_x"/>
                                          </p:val>
                                        </p:tav>
                                        <p:tav tm="100000">
                                          <p:val>
                                            <p:strVal val="#ppt_x"/>
                                          </p:val>
                                        </p:tav>
                                      </p:tavLst>
                                    </p:anim>
                                    <p:anim calcmode="lin" valueType="num">
                                      <p:cBhvr>
                                        <p:cTn id="20" dur="1500" fill="hold"/>
                                        <p:tgtEl>
                                          <p:spTgt spid="44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el" backwards="0">
                                    <p:tmAbs val="0"/>
                                  </p:iterate>
                                  <p:childTnLst>
                                    <p:set>
                                      <p:cBhvr>
                                        <p:cTn id="24" fill="hold"/>
                                        <p:tgtEl>
                                          <p:spTgt spid="441"/>
                                        </p:tgtEl>
                                        <p:attrNameLst>
                                          <p:attrName>style.visibility</p:attrName>
                                        </p:attrNameLst>
                                      </p:cBhvr>
                                      <p:to>
                                        <p:strVal val="visible"/>
                                      </p:to>
                                    </p:set>
                                    <p:anim calcmode="lin" valueType="num">
                                      <p:cBhvr>
                                        <p:cTn id="25" dur="1500" fill="hold"/>
                                        <p:tgtEl>
                                          <p:spTgt spid="441"/>
                                        </p:tgtEl>
                                        <p:attrNameLst>
                                          <p:attrName>ppt_x</p:attrName>
                                        </p:attrNameLst>
                                      </p:cBhvr>
                                      <p:tavLst>
                                        <p:tav tm="0">
                                          <p:val>
                                            <p:strVal val="#ppt_x"/>
                                          </p:val>
                                        </p:tav>
                                        <p:tav tm="100000">
                                          <p:val>
                                            <p:strVal val="#ppt_x"/>
                                          </p:val>
                                        </p:tav>
                                      </p:tavLst>
                                    </p:anim>
                                    <p:anim calcmode="lin" valueType="num">
                                      <p:cBhvr>
                                        <p:cTn id="26" dur="1500" fill="hold"/>
                                        <p:tgtEl>
                                          <p:spTgt spid="44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el" backwards="0">
                                    <p:tmAbs val="0"/>
                                  </p:iterate>
                                  <p:childTnLst>
                                    <p:set>
                                      <p:cBhvr>
                                        <p:cTn id="30" fill="hold"/>
                                        <p:tgtEl>
                                          <p:spTgt spid="442"/>
                                        </p:tgtEl>
                                        <p:attrNameLst>
                                          <p:attrName>style.visibility</p:attrName>
                                        </p:attrNameLst>
                                      </p:cBhvr>
                                      <p:to>
                                        <p:strVal val="visible"/>
                                      </p:to>
                                    </p:set>
                                    <p:anim calcmode="lin" valueType="num">
                                      <p:cBhvr>
                                        <p:cTn id="31" dur="1500" fill="hold"/>
                                        <p:tgtEl>
                                          <p:spTgt spid="442"/>
                                        </p:tgtEl>
                                        <p:attrNameLst>
                                          <p:attrName>ppt_x</p:attrName>
                                        </p:attrNameLst>
                                      </p:cBhvr>
                                      <p:tavLst>
                                        <p:tav tm="0">
                                          <p:val>
                                            <p:strVal val="#ppt_x"/>
                                          </p:val>
                                        </p:tav>
                                        <p:tav tm="100000">
                                          <p:val>
                                            <p:strVal val="#ppt_x"/>
                                          </p:val>
                                        </p:tav>
                                      </p:tavLst>
                                    </p:anim>
                                    <p:anim calcmode="lin" valueType="num">
                                      <p:cBhvr>
                                        <p:cTn id="32" dur="1500" fill="hold"/>
                                        <p:tgtEl>
                                          <p:spTgt spid="442"/>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el" backwards="0">
                                    <p:tmAbs val="0"/>
                                  </p:iterate>
                                  <p:childTnLst>
                                    <p:set>
                                      <p:cBhvr>
                                        <p:cTn id="36" fill="hold"/>
                                        <p:tgtEl>
                                          <p:spTgt spid="443"/>
                                        </p:tgtEl>
                                        <p:attrNameLst>
                                          <p:attrName>style.visibility</p:attrName>
                                        </p:attrNameLst>
                                      </p:cBhvr>
                                      <p:to>
                                        <p:strVal val="visible"/>
                                      </p:to>
                                    </p:set>
                                    <p:anim calcmode="lin" valueType="num">
                                      <p:cBhvr>
                                        <p:cTn id="37" dur="1500" fill="hold"/>
                                        <p:tgtEl>
                                          <p:spTgt spid="443"/>
                                        </p:tgtEl>
                                        <p:attrNameLst>
                                          <p:attrName>ppt_x</p:attrName>
                                        </p:attrNameLst>
                                      </p:cBhvr>
                                      <p:tavLst>
                                        <p:tav tm="0">
                                          <p:val>
                                            <p:strVal val="#ppt_x"/>
                                          </p:val>
                                        </p:tav>
                                        <p:tav tm="100000">
                                          <p:val>
                                            <p:strVal val="#ppt_x"/>
                                          </p:val>
                                        </p:tav>
                                      </p:tavLst>
                                    </p:anim>
                                    <p:anim calcmode="lin" valueType="num">
                                      <p:cBhvr>
                                        <p:cTn id="38" dur="1500" fill="hold"/>
                                        <p:tgtEl>
                                          <p:spTgt spid="44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 presetID="2" grpId="7" fill="hold">
                                  <p:stCondLst>
                                    <p:cond delay="0"/>
                                  </p:stCondLst>
                                  <p:iterate type="el" backwards="0">
                                    <p:tmAbs val="0"/>
                                  </p:iterate>
                                  <p:childTnLst>
                                    <p:set>
                                      <p:cBhvr>
                                        <p:cTn id="42" fill="hold"/>
                                        <p:tgtEl>
                                          <p:spTgt spid="444"/>
                                        </p:tgtEl>
                                        <p:attrNameLst>
                                          <p:attrName>style.visibility</p:attrName>
                                        </p:attrNameLst>
                                      </p:cBhvr>
                                      <p:to>
                                        <p:strVal val="visible"/>
                                      </p:to>
                                    </p:set>
                                    <p:anim calcmode="lin" valueType="num">
                                      <p:cBhvr>
                                        <p:cTn id="43" dur="1500" fill="hold"/>
                                        <p:tgtEl>
                                          <p:spTgt spid="444"/>
                                        </p:tgtEl>
                                        <p:attrNameLst>
                                          <p:attrName>ppt_x</p:attrName>
                                        </p:attrNameLst>
                                      </p:cBhvr>
                                      <p:tavLst>
                                        <p:tav tm="0">
                                          <p:val>
                                            <p:strVal val="#ppt_x"/>
                                          </p:val>
                                        </p:tav>
                                        <p:tav tm="100000">
                                          <p:val>
                                            <p:strVal val="#ppt_x"/>
                                          </p:val>
                                        </p:tav>
                                      </p:tavLst>
                                    </p:anim>
                                    <p:anim calcmode="lin" valueType="num">
                                      <p:cBhvr>
                                        <p:cTn id="44" dur="1500" fill="hold"/>
                                        <p:tgtEl>
                                          <p:spTgt spid="444"/>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 presetID="2" grpId="8" fill="hold">
                                  <p:stCondLst>
                                    <p:cond delay="0"/>
                                  </p:stCondLst>
                                  <p:iterate type="el" backwards="0">
                                    <p:tmAbs val="0"/>
                                  </p:iterate>
                                  <p:childTnLst>
                                    <p:set>
                                      <p:cBhvr>
                                        <p:cTn id="48" fill="hold"/>
                                        <p:tgtEl>
                                          <p:spTgt spid="445"/>
                                        </p:tgtEl>
                                        <p:attrNameLst>
                                          <p:attrName>style.visibility</p:attrName>
                                        </p:attrNameLst>
                                      </p:cBhvr>
                                      <p:to>
                                        <p:strVal val="visible"/>
                                      </p:to>
                                    </p:set>
                                    <p:anim calcmode="lin" valueType="num">
                                      <p:cBhvr>
                                        <p:cTn id="49" dur="1500" fill="hold"/>
                                        <p:tgtEl>
                                          <p:spTgt spid="445"/>
                                        </p:tgtEl>
                                        <p:attrNameLst>
                                          <p:attrName>ppt_x</p:attrName>
                                        </p:attrNameLst>
                                      </p:cBhvr>
                                      <p:tavLst>
                                        <p:tav tm="0">
                                          <p:val>
                                            <p:strVal val="#ppt_x"/>
                                          </p:val>
                                        </p:tav>
                                        <p:tav tm="100000">
                                          <p:val>
                                            <p:strVal val="#ppt_x"/>
                                          </p:val>
                                        </p:tav>
                                      </p:tavLst>
                                    </p:anim>
                                    <p:anim calcmode="lin" valueType="num">
                                      <p:cBhvr>
                                        <p:cTn id="50" dur="1500" fill="hold"/>
                                        <p:tgtEl>
                                          <p:spTgt spid="44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1" presetID="2" grpId="9" fill="hold">
                                  <p:stCondLst>
                                    <p:cond delay="0"/>
                                  </p:stCondLst>
                                  <p:iterate type="el" backwards="0">
                                    <p:tmAbs val="0"/>
                                  </p:iterate>
                                  <p:childTnLst>
                                    <p:set>
                                      <p:cBhvr>
                                        <p:cTn id="54" fill="hold"/>
                                        <p:tgtEl>
                                          <p:spTgt spid="446"/>
                                        </p:tgtEl>
                                        <p:attrNameLst>
                                          <p:attrName>style.visibility</p:attrName>
                                        </p:attrNameLst>
                                      </p:cBhvr>
                                      <p:to>
                                        <p:strVal val="visible"/>
                                      </p:to>
                                    </p:set>
                                    <p:anim calcmode="lin" valueType="num">
                                      <p:cBhvr>
                                        <p:cTn id="55" dur="1500" fill="hold"/>
                                        <p:tgtEl>
                                          <p:spTgt spid="446"/>
                                        </p:tgtEl>
                                        <p:attrNameLst>
                                          <p:attrName>ppt_x</p:attrName>
                                        </p:attrNameLst>
                                      </p:cBhvr>
                                      <p:tavLst>
                                        <p:tav tm="0">
                                          <p:val>
                                            <p:strVal val="#ppt_x"/>
                                          </p:val>
                                        </p:tav>
                                        <p:tav tm="100000">
                                          <p:val>
                                            <p:strVal val="#ppt_x"/>
                                          </p:val>
                                        </p:tav>
                                      </p:tavLst>
                                    </p:anim>
                                    <p:anim calcmode="lin" valueType="num">
                                      <p:cBhvr>
                                        <p:cTn id="56" dur="1500" fill="hold"/>
                                        <p:tgtEl>
                                          <p:spTgt spid="4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 grpId="4"/>
      <p:bldP build="whole" bldLvl="1" animBg="1" rev="0" advAuto="0" spid="438" grpId="1"/>
      <p:bldP build="whole" bldLvl="1" animBg="1" rev="0" advAuto="0" spid="444" grpId="7"/>
      <p:bldP build="whole" bldLvl="1" animBg="1" rev="0" advAuto="0" spid="439" grpId="2"/>
      <p:bldP build="whole" bldLvl="1" animBg="1" rev="0" advAuto="0" spid="445" grpId="8"/>
      <p:bldP build="whole" bldLvl="1" animBg="1" rev="0" advAuto="0" spid="442" grpId="5"/>
      <p:bldP build="whole" bldLvl="1" animBg="1" rev="0" advAuto="0" spid="443" grpId="6"/>
      <p:bldP build="whole" bldLvl="1" animBg="1" rev="0" advAuto="0" spid="440" grpId="3"/>
      <p:bldP build="whole" bldLvl="1" animBg="1" rev="0" advAuto="0" spid="446" grpId="9"/>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Question 3"/>
          <p:cNvSpPr txBox="1"/>
          <p:nvPr>
            <p:ph type="title" idx="4294967295"/>
          </p:nvPr>
        </p:nvSpPr>
        <p:spPr>
          <a:xfrm>
            <a:off x="1270000" y="-1246530"/>
            <a:ext cx="10464800" cy="3302001"/>
          </a:xfrm>
          <a:prstGeom prst="rect">
            <a:avLst/>
          </a:prstGeom>
        </p:spPr>
        <p:txBody>
          <a:bodyPr anchor="b"/>
          <a:lstStyle>
            <a:lvl1pPr>
              <a:defRPr sz="6900"/>
            </a:lvl1pPr>
          </a:lstStyle>
          <a:p>
            <a:pPr/>
            <a:r>
              <a:t>Question 3</a:t>
            </a:r>
          </a:p>
        </p:txBody>
      </p:sp>
      <p:sp>
        <p:nvSpPr>
          <p:cNvPr id="156" name="Which IAM entity can you use to delegate access to your AWS resources to…"/>
          <p:cNvSpPr txBox="1"/>
          <p:nvPr/>
        </p:nvSpPr>
        <p:spPr>
          <a:xfrm>
            <a:off x="1507680" y="3052420"/>
            <a:ext cx="1110295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Which IAM entity can you use to delegate access to your AWS resources to</a:t>
            </a:r>
          </a:p>
          <a:p>
            <a:pPr algn="l"/>
            <a:r>
              <a:t>users, groups or services?</a:t>
            </a:r>
          </a:p>
        </p:txBody>
      </p:sp>
      <p:sp>
        <p:nvSpPr>
          <p:cNvPr id="157" name="IAM User"/>
          <p:cNvSpPr txBox="1"/>
          <p:nvPr/>
        </p:nvSpPr>
        <p:spPr>
          <a:xfrm>
            <a:off x="1508239" y="4043985"/>
            <a:ext cx="17906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User</a:t>
            </a:r>
          </a:p>
        </p:txBody>
      </p:sp>
      <p:sp>
        <p:nvSpPr>
          <p:cNvPr id="158" name="IAM Web Identity Federation"/>
          <p:cNvSpPr txBox="1"/>
          <p:nvPr/>
        </p:nvSpPr>
        <p:spPr>
          <a:xfrm>
            <a:off x="1518043" y="4851399"/>
            <a:ext cx="455516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Web Identity Federation</a:t>
            </a:r>
          </a:p>
        </p:txBody>
      </p:sp>
      <p:sp>
        <p:nvSpPr>
          <p:cNvPr id="159" name="IAM Role"/>
          <p:cNvSpPr txBox="1"/>
          <p:nvPr/>
        </p:nvSpPr>
        <p:spPr>
          <a:xfrm>
            <a:off x="1542681" y="5658814"/>
            <a:ext cx="17674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Role</a:t>
            </a:r>
          </a:p>
        </p:txBody>
      </p:sp>
      <p:sp>
        <p:nvSpPr>
          <p:cNvPr id="160" name="IAM Group"/>
          <p:cNvSpPr txBox="1"/>
          <p:nvPr/>
        </p:nvSpPr>
        <p:spPr>
          <a:xfrm>
            <a:off x="1540852" y="6475272"/>
            <a:ext cx="200520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Group</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Network ELB Key Features"/>
          <p:cNvSpPr txBox="1"/>
          <p:nvPr>
            <p:ph type="title" idx="4294967295"/>
          </p:nvPr>
        </p:nvSpPr>
        <p:spPr>
          <a:xfrm>
            <a:off x="407937" y="-1261721"/>
            <a:ext cx="12188926" cy="3302001"/>
          </a:xfrm>
          <a:prstGeom prst="rect">
            <a:avLst/>
          </a:prstGeom>
        </p:spPr>
        <p:txBody>
          <a:bodyPr anchor="b"/>
          <a:lstStyle>
            <a:lvl1pPr>
              <a:defRPr sz="6900"/>
            </a:lvl1pPr>
          </a:lstStyle>
          <a:p>
            <a:pPr/>
            <a:r>
              <a:t>Network ELB Key Features</a:t>
            </a:r>
          </a:p>
        </p:txBody>
      </p:sp>
      <p:sp>
        <p:nvSpPr>
          <p:cNvPr id="449" name="DNS Fail-over"/>
          <p:cNvSpPr txBox="1"/>
          <p:nvPr/>
        </p:nvSpPr>
        <p:spPr>
          <a:xfrm>
            <a:off x="1507680" y="3236570"/>
            <a:ext cx="245722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DNS Fail-over</a:t>
            </a:r>
          </a:p>
        </p:txBody>
      </p:sp>
      <p:sp>
        <p:nvSpPr>
          <p:cNvPr id="450" name="Integration with Amazon Route 53"/>
          <p:cNvSpPr txBox="1"/>
          <p:nvPr/>
        </p:nvSpPr>
        <p:spPr>
          <a:xfrm>
            <a:off x="1508239" y="3789020"/>
            <a:ext cx="53802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Integration with Amazon Route 53</a:t>
            </a:r>
          </a:p>
        </p:txBody>
      </p:sp>
      <p:sp>
        <p:nvSpPr>
          <p:cNvPr id="451" name="Integration with AWS services"/>
          <p:cNvSpPr txBox="1"/>
          <p:nvPr/>
        </p:nvSpPr>
        <p:spPr>
          <a:xfrm>
            <a:off x="1518043" y="4341470"/>
            <a:ext cx="47971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Integration with AWS services</a:t>
            </a:r>
          </a:p>
        </p:txBody>
      </p:sp>
      <p:sp>
        <p:nvSpPr>
          <p:cNvPr id="452" name="Long-lived TCP Connections"/>
          <p:cNvSpPr txBox="1"/>
          <p:nvPr/>
        </p:nvSpPr>
        <p:spPr>
          <a:xfrm>
            <a:off x="1533487" y="4893920"/>
            <a:ext cx="46075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Long-lived TCP Connections</a:t>
            </a:r>
          </a:p>
        </p:txBody>
      </p:sp>
      <p:sp>
        <p:nvSpPr>
          <p:cNvPr id="453" name="Central API Support"/>
          <p:cNvSpPr txBox="1"/>
          <p:nvPr/>
        </p:nvSpPr>
        <p:spPr>
          <a:xfrm>
            <a:off x="1534757" y="5446370"/>
            <a:ext cx="33432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Central API Support</a:t>
            </a:r>
          </a:p>
        </p:txBody>
      </p:sp>
      <p:sp>
        <p:nvSpPr>
          <p:cNvPr id="454" name="Robust Monitoring and Auditing"/>
          <p:cNvSpPr txBox="1"/>
          <p:nvPr/>
        </p:nvSpPr>
        <p:spPr>
          <a:xfrm>
            <a:off x="1546187" y="5998820"/>
            <a:ext cx="507514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Robust Monitoring and Auditing</a:t>
            </a:r>
          </a:p>
        </p:txBody>
      </p:sp>
      <p:sp>
        <p:nvSpPr>
          <p:cNvPr id="455" name="Enhanced Logging"/>
          <p:cNvSpPr txBox="1"/>
          <p:nvPr/>
        </p:nvSpPr>
        <p:spPr>
          <a:xfrm>
            <a:off x="1546187" y="6551270"/>
            <a:ext cx="31683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Enhanced Logging</a:t>
            </a:r>
          </a:p>
        </p:txBody>
      </p:sp>
      <p:sp>
        <p:nvSpPr>
          <p:cNvPr id="456" name="Zonal Isolation"/>
          <p:cNvSpPr txBox="1"/>
          <p:nvPr/>
        </p:nvSpPr>
        <p:spPr>
          <a:xfrm>
            <a:off x="1546187" y="7103720"/>
            <a:ext cx="25968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Zonal Isolation</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lt" backwards="0">
                                    <p:tmAbs val="0"/>
                                  </p:iterate>
                                  <p:childTnLst>
                                    <p:set>
                                      <p:cBhvr>
                                        <p:cTn id="6" fill="hold"/>
                                        <p:tgtEl>
                                          <p:spTgt spid="449"/>
                                        </p:tgtEl>
                                        <p:attrNameLst>
                                          <p:attrName>style.visibility</p:attrName>
                                        </p:attrNameLst>
                                      </p:cBhvr>
                                      <p:to>
                                        <p:strVal val="visible"/>
                                      </p:to>
                                    </p:set>
                                    <p:anim calcmode="lin" valueType="num">
                                      <p:cBhvr>
                                        <p:cTn id="7" dur="1500" fill="hold"/>
                                        <p:tgtEl>
                                          <p:spTgt spid="449"/>
                                        </p:tgtEl>
                                        <p:attrNameLst>
                                          <p:attrName>ppt_w</p:attrName>
                                        </p:attrNameLst>
                                      </p:cBhvr>
                                      <p:tavLst>
                                        <p:tav tm="0" fmla="#ppt_w*sin(2.5*pi*$)">
                                          <p:val>
                                            <p:fltVal val="0"/>
                                          </p:val>
                                        </p:tav>
                                        <p:tav tm="100000">
                                          <p:val>
                                            <p:fltVal val="1"/>
                                          </p:val>
                                        </p:tav>
                                      </p:tavLst>
                                    </p:anim>
                                    <p:anim calcmode="lin" valueType="num">
                                      <p:cBhvr>
                                        <p:cTn id="8" dur="1500" fill="hold"/>
                                        <p:tgtEl>
                                          <p:spTgt spid="44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lt" backwards="0">
                                    <p:tmAbs val="0"/>
                                  </p:iterate>
                                  <p:childTnLst>
                                    <p:set>
                                      <p:cBhvr>
                                        <p:cTn id="12" fill="hold"/>
                                        <p:tgtEl>
                                          <p:spTgt spid="450"/>
                                        </p:tgtEl>
                                        <p:attrNameLst>
                                          <p:attrName>style.visibility</p:attrName>
                                        </p:attrNameLst>
                                      </p:cBhvr>
                                      <p:to>
                                        <p:strVal val="visible"/>
                                      </p:to>
                                    </p:set>
                                    <p:anim calcmode="lin" valueType="num">
                                      <p:cBhvr>
                                        <p:cTn id="13" dur="1500" fill="hold"/>
                                        <p:tgtEl>
                                          <p:spTgt spid="450"/>
                                        </p:tgtEl>
                                        <p:attrNameLst>
                                          <p:attrName>ppt_w</p:attrName>
                                        </p:attrNameLst>
                                      </p:cBhvr>
                                      <p:tavLst>
                                        <p:tav tm="0" fmla="#ppt_w*sin(2.5*pi*$)">
                                          <p:val>
                                            <p:fltVal val="0"/>
                                          </p:val>
                                        </p:tav>
                                        <p:tav tm="100000">
                                          <p:val>
                                            <p:fltVal val="1"/>
                                          </p:val>
                                        </p:tav>
                                      </p:tavLst>
                                    </p:anim>
                                    <p:anim calcmode="lin" valueType="num">
                                      <p:cBhvr>
                                        <p:cTn id="14" dur="1500" fill="hold"/>
                                        <p:tgtEl>
                                          <p:spTgt spid="450"/>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lt" backwards="0">
                                    <p:tmAbs val="0"/>
                                  </p:iterate>
                                  <p:childTnLst>
                                    <p:set>
                                      <p:cBhvr>
                                        <p:cTn id="18" fill="hold"/>
                                        <p:tgtEl>
                                          <p:spTgt spid="451"/>
                                        </p:tgtEl>
                                        <p:attrNameLst>
                                          <p:attrName>style.visibility</p:attrName>
                                        </p:attrNameLst>
                                      </p:cBhvr>
                                      <p:to>
                                        <p:strVal val="visible"/>
                                      </p:to>
                                    </p:set>
                                    <p:anim calcmode="lin" valueType="num">
                                      <p:cBhvr>
                                        <p:cTn id="19" dur="1500" fill="hold"/>
                                        <p:tgtEl>
                                          <p:spTgt spid="451"/>
                                        </p:tgtEl>
                                        <p:attrNameLst>
                                          <p:attrName>ppt_w</p:attrName>
                                        </p:attrNameLst>
                                      </p:cBhvr>
                                      <p:tavLst>
                                        <p:tav tm="0" fmla="#ppt_w*sin(2.5*pi*$)">
                                          <p:val>
                                            <p:fltVal val="0"/>
                                          </p:val>
                                        </p:tav>
                                        <p:tav tm="100000">
                                          <p:val>
                                            <p:fltVal val="1"/>
                                          </p:val>
                                        </p:tav>
                                      </p:tavLst>
                                    </p:anim>
                                    <p:anim calcmode="lin" valueType="num">
                                      <p:cBhvr>
                                        <p:cTn id="20" dur="1500" fill="hold"/>
                                        <p:tgtEl>
                                          <p:spTgt spid="451"/>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0" presetID="19" grpId="4" fill="hold">
                                  <p:stCondLst>
                                    <p:cond delay="0"/>
                                  </p:stCondLst>
                                  <p:iterate type="lt" backwards="0">
                                    <p:tmAbs val="0"/>
                                  </p:iterate>
                                  <p:childTnLst>
                                    <p:set>
                                      <p:cBhvr>
                                        <p:cTn id="24" fill="hold"/>
                                        <p:tgtEl>
                                          <p:spTgt spid="452"/>
                                        </p:tgtEl>
                                        <p:attrNameLst>
                                          <p:attrName>style.visibility</p:attrName>
                                        </p:attrNameLst>
                                      </p:cBhvr>
                                      <p:to>
                                        <p:strVal val="visible"/>
                                      </p:to>
                                    </p:set>
                                    <p:anim calcmode="lin" valueType="num">
                                      <p:cBhvr>
                                        <p:cTn id="25" dur="1500" fill="hold"/>
                                        <p:tgtEl>
                                          <p:spTgt spid="452"/>
                                        </p:tgtEl>
                                        <p:attrNameLst>
                                          <p:attrName>ppt_w</p:attrName>
                                        </p:attrNameLst>
                                      </p:cBhvr>
                                      <p:tavLst>
                                        <p:tav tm="0" fmla="#ppt_w*sin(2.5*pi*$)">
                                          <p:val>
                                            <p:fltVal val="0"/>
                                          </p:val>
                                        </p:tav>
                                        <p:tav tm="100000">
                                          <p:val>
                                            <p:fltVal val="1"/>
                                          </p:val>
                                        </p:tav>
                                      </p:tavLst>
                                    </p:anim>
                                    <p:anim calcmode="lin" valueType="num">
                                      <p:cBhvr>
                                        <p:cTn id="26" dur="1500" fill="hold"/>
                                        <p:tgtEl>
                                          <p:spTgt spid="45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0" presetID="19" grpId="5" fill="hold">
                                  <p:stCondLst>
                                    <p:cond delay="0"/>
                                  </p:stCondLst>
                                  <p:iterate type="lt" backwards="0">
                                    <p:tmAbs val="0"/>
                                  </p:iterate>
                                  <p:childTnLst>
                                    <p:set>
                                      <p:cBhvr>
                                        <p:cTn id="30" fill="hold"/>
                                        <p:tgtEl>
                                          <p:spTgt spid="453"/>
                                        </p:tgtEl>
                                        <p:attrNameLst>
                                          <p:attrName>style.visibility</p:attrName>
                                        </p:attrNameLst>
                                      </p:cBhvr>
                                      <p:to>
                                        <p:strVal val="visible"/>
                                      </p:to>
                                    </p:set>
                                    <p:anim calcmode="lin" valueType="num">
                                      <p:cBhvr>
                                        <p:cTn id="31" dur="1500" fill="hold"/>
                                        <p:tgtEl>
                                          <p:spTgt spid="453"/>
                                        </p:tgtEl>
                                        <p:attrNameLst>
                                          <p:attrName>ppt_w</p:attrName>
                                        </p:attrNameLst>
                                      </p:cBhvr>
                                      <p:tavLst>
                                        <p:tav tm="0" fmla="#ppt_w*sin(2.5*pi*$)">
                                          <p:val>
                                            <p:fltVal val="0"/>
                                          </p:val>
                                        </p:tav>
                                        <p:tav tm="100000">
                                          <p:val>
                                            <p:fltVal val="1"/>
                                          </p:val>
                                        </p:tav>
                                      </p:tavLst>
                                    </p:anim>
                                    <p:anim calcmode="lin" valueType="num">
                                      <p:cBhvr>
                                        <p:cTn id="32" dur="1500" fill="hold"/>
                                        <p:tgtEl>
                                          <p:spTgt spid="453"/>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0" presetID="19" grpId="6" fill="hold">
                                  <p:stCondLst>
                                    <p:cond delay="0"/>
                                  </p:stCondLst>
                                  <p:iterate type="lt" backwards="0">
                                    <p:tmAbs val="0"/>
                                  </p:iterate>
                                  <p:childTnLst>
                                    <p:set>
                                      <p:cBhvr>
                                        <p:cTn id="36" fill="hold"/>
                                        <p:tgtEl>
                                          <p:spTgt spid="454"/>
                                        </p:tgtEl>
                                        <p:attrNameLst>
                                          <p:attrName>style.visibility</p:attrName>
                                        </p:attrNameLst>
                                      </p:cBhvr>
                                      <p:to>
                                        <p:strVal val="visible"/>
                                      </p:to>
                                    </p:set>
                                    <p:anim calcmode="lin" valueType="num">
                                      <p:cBhvr>
                                        <p:cTn id="37" dur="1500" fill="hold"/>
                                        <p:tgtEl>
                                          <p:spTgt spid="454"/>
                                        </p:tgtEl>
                                        <p:attrNameLst>
                                          <p:attrName>ppt_w</p:attrName>
                                        </p:attrNameLst>
                                      </p:cBhvr>
                                      <p:tavLst>
                                        <p:tav tm="0" fmla="#ppt_w*sin(2.5*pi*$)">
                                          <p:val>
                                            <p:fltVal val="0"/>
                                          </p:val>
                                        </p:tav>
                                        <p:tav tm="100000">
                                          <p:val>
                                            <p:fltVal val="1"/>
                                          </p:val>
                                        </p:tav>
                                      </p:tavLst>
                                    </p:anim>
                                    <p:anim calcmode="lin" valueType="num">
                                      <p:cBhvr>
                                        <p:cTn id="38" dur="1500" fill="hold"/>
                                        <p:tgtEl>
                                          <p:spTgt spid="45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0" presetID="19" grpId="7" fill="hold">
                                  <p:stCondLst>
                                    <p:cond delay="0"/>
                                  </p:stCondLst>
                                  <p:iterate type="lt" backwards="0">
                                    <p:tmAbs val="0"/>
                                  </p:iterate>
                                  <p:childTnLst>
                                    <p:set>
                                      <p:cBhvr>
                                        <p:cTn id="42" fill="hold"/>
                                        <p:tgtEl>
                                          <p:spTgt spid="455"/>
                                        </p:tgtEl>
                                        <p:attrNameLst>
                                          <p:attrName>style.visibility</p:attrName>
                                        </p:attrNameLst>
                                      </p:cBhvr>
                                      <p:to>
                                        <p:strVal val="visible"/>
                                      </p:to>
                                    </p:set>
                                    <p:anim calcmode="lin" valueType="num">
                                      <p:cBhvr>
                                        <p:cTn id="43" dur="1500" fill="hold"/>
                                        <p:tgtEl>
                                          <p:spTgt spid="455"/>
                                        </p:tgtEl>
                                        <p:attrNameLst>
                                          <p:attrName>ppt_w</p:attrName>
                                        </p:attrNameLst>
                                      </p:cBhvr>
                                      <p:tavLst>
                                        <p:tav tm="0" fmla="#ppt_w*sin(2.5*pi*$)">
                                          <p:val>
                                            <p:fltVal val="0"/>
                                          </p:val>
                                        </p:tav>
                                        <p:tav tm="100000">
                                          <p:val>
                                            <p:fltVal val="1"/>
                                          </p:val>
                                        </p:tav>
                                      </p:tavLst>
                                    </p:anim>
                                    <p:anim calcmode="lin" valueType="num">
                                      <p:cBhvr>
                                        <p:cTn id="44" dur="1500" fill="hold"/>
                                        <p:tgtEl>
                                          <p:spTgt spid="455"/>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0" presetID="19" grpId="8" fill="hold">
                                  <p:stCondLst>
                                    <p:cond delay="0"/>
                                  </p:stCondLst>
                                  <p:iterate type="lt" backwards="0">
                                    <p:tmAbs val="0"/>
                                  </p:iterate>
                                  <p:childTnLst>
                                    <p:set>
                                      <p:cBhvr>
                                        <p:cTn id="48" fill="hold"/>
                                        <p:tgtEl>
                                          <p:spTgt spid="456"/>
                                        </p:tgtEl>
                                        <p:attrNameLst>
                                          <p:attrName>style.visibility</p:attrName>
                                        </p:attrNameLst>
                                      </p:cBhvr>
                                      <p:to>
                                        <p:strVal val="visible"/>
                                      </p:to>
                                    </p:set>
                                    <p:anim calcmode="lin" valueType="num">
                                      <p:cBhvr>
                                        <p:cTn id="49" dur="1500" fill="hold"/>
                                        <p:tgtEl>
                                          <p:spTgt spid="456"/>
                                        </p:tgtEl>
                                        <p:attrNameLst>
                                          <p:attrName>ppt_w</p:attrName>
                                        </p:attrNameLst>
                                      </p:cBhvr>
                                      <p:tavLst>
                                        <p:tav tm="0" fmla="#ppt_w*sin(2.5*pi*$)">
                                          <p:val>
                                            <p:fltVal val="0"/>
                                          </p:val>
                                        </p:tav>
                                        <p:tav tm="100000">
                                          <p:val>
                                            <p:fltVal val="1"/>
                                          </p:val>
                                        </p:tav>
                                      </p:tavLst>
                                    </p:anim>
                                    <p:anim calcmode="lin" valueType="num">
                                      <p:cBhvr>
                                        <p:cTn id="50" dur="1500" fill="hold"/>
                                        <p:tgtEl>
                                          <p:spTgt spid="4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4" grpId="6"/>
      <p:bldP build="whole" bldLvl="1" animBg="1" rev="0" advAuto="0" spid="451" grpId="3"/>
      <p:bldP build="whole" bldLvl="1" animBg="1" rev="0" advAuto="0" spid="453" grpId="5"/>
      <p:bldP build="whole" bldLvl="1" animBg="1" rev="0" advAuto="0" spid="455" grpId="7"/>
      <p:bldP build="whole" bldLvl="1" animBg="1" rev="0" advAuto="0" spid="452" grpId="4"/>
      <p:bldP build="whole" bldLvl="1" animBg="1" rev="0" advAuto="0" spid="450" grpId="2"/>
      <p:bldP build="whole" bldLvl="1" animBg="1" rev="0" advAuto="0" spid="456" grpId="8"/>
      <p:bldP build="whole" bldLvl="1" animBg="1" rev="0" advAuto="0" spid="449"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Classic Load Balancers"/>
          <p:cNvSpPr txBox="1"/>
          <p:nvPr>
            <p:ph type="title" idx="4294967295"/>
          </p:nvPr>
        </p:nvSpPr>
        <p:spPr>
          <a:xfrm>
            <a:off x="777155" y="-1309688"/>
            <a:ext cx="11450490" cy="3302001"/>
          </a:xfrm>
          <a:prstGeom prst="rect">
            <a:avLst/>
          </a:prstGeom>
        </p:spPr>
        <p:txBody>
          <a:bodyPr anchor="b"/>
          <a:lstStyle>
            <a:lvl1pPr>
              <a:defRPr sz="6900"/>
            </a:lvl1pPr>
          </a:lstStyle>
          <a:p>
            <a:pPr/>
            <a:r>
              <a:t>Classic Load Balancers</a:t>
            </a:r>
          </a:p>
        </p:txBody>
      </p:sp>
      <p:sp>
        <p:nvSpPr>
          <p:cNvPr id="459" name="Classic Load Balancers are the legacy Elastic Load Balancers. You can load…"/>
          <p:cNvSpPr txBox="1"/>
          <p:nvPr/>
        </p:nvSpPr>
        <p:spPr>
          <a:xfrm>
            <a:off x="776427" y="2734920"/>
            <a:ext cx="11831423"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Classic Load Balancers are the legacy Elastic Load Balancers. You can load</a:t>
            </a:r>
          </a:p>
          <a:p>
            <a:pPr algn="l"/>
            <a:r>
              <a:t>balance HTTP/HTTPS applications and use Layer-7 specific features, such as</a:t>
            </a:r>
          </a:p>
          <a:p>
            <a:pPr algn="l"/>
            <a:r>
              <a:t>X-Forwarded and sticky sessions. You can also use strict Layer 4 load balancing</a:t>
            </a:r>
          </a:p>
          <a:p>
            <a:pPr algn="l"/>
            <a:r>
              <a:t>for applications that rely purely on the TCP protocol.</a:t>
            </a:r>
          </a:p>
        </p:txBody>
      </p:sp>
      <p:sp>
        <p:nvSpPr>
          <p:cNvPr id="460" name="If your application stops responding, the ELB (Classic Load Balancer) responds…"/>
          <p:cNvSpPr txBox="1"/>
          <p:nvPr/>
        </p:nvSpPr>
        <p:spPr>
          <a:xfrm>
            <a:off x="781443" y="4560887"/>
            <a:ext cx="11689691"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If your application stops responding, the ELB (Classic Load Balancer) responds</a:t>
            </a:r>
          </a:p>
          <a:p>
            <a:pPr algn="l"/>
            <a:r>
              <a:t>with a 504 error.</a:t>
            </a:r>
          </a:p>
          <a:p>
            <a:pPr algn="l"/>
            <a:r>
              <a:t>This means that the application is having issues. This could be</a:t>
            </a:r>
          </a:p>
          <a:p>
            <a:pPr algn="l"/>
            <a:r>
              <a:t>either at the Web Server layer or at the Database Layer.</a:t>
            </a:r>
          </a:p>
          <a:p>
            <a:pPr algn="l"/>
            <a:r>
              <a:t>Identify where the application is failing, and scale it up or out where possible.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459"/>
                                        </p:tgtEl>
                                        <p:attrNameLst>
                                          <p:attrName>style.visibility</p:attrName>
                                        </p:attrNameLst>
                                      </p:cBhvr>
                                      <p:to>
                                        <p:strVal val="visible"/>
                                      </p:to>
                                    </p:set>
                                    <p:animEffect filter="wipe(down)" transition="in">
                                      <p:cBhvr>
                                        <p:cTn id="7" dur="435">
                                          <p:stCondLst>
                                            <p:cond delay="0"/>
                                          </p:stCondLst>
                                        </p:cTn>
                                        <p:tgtEl>
                                          <p:spTgt spid="459"/>
                                        </p:tgtEl>
                                      </p:cBhvr>
                                    </p:animEffect>
                                    <p:anim calcmode="lin" valueType="num">
                                      <p:cBhvr>
                                        <p:cTn id="8" dur="1367" fill="hold" tmFilter="0,0; 0.14,0.36; 0.43,0.73; 0.71,0.91; 1.0,1.0">
                                          <p:stCondLst>
                                            <p:cond delay="0"/>
                                          </p:stCondLst>
                                        </p:cTn>
                                        <p:tgtEl>
                                          <p:spTgt spid="459"/>
                                        </p:tgtEl>
                                        <p:attrNameLst>
                                          <p:attrName>ppt_x</p:attrName>
                                        </p:attrNameLst>
                                      </p:cBhvr>
                                      <p:tavLst>
                                        <p:tav tm="0">
                                          <p:val>
                                            <p:strVal val="#ppt_x-0.25"/>
                                          </p:val>
                                        </p:tav>
                                        <p:tav tm="100000">
                                          <p:val>
                                            <p:strVal val="#ppt_x"/>
                                          </p:val>
                                        </p:tav>
                                      </p:tavLst>
                                    </p:anim>
                                    <p:anim calcmode="lin" valueType="num">
                                      <p:cBhvr>
                                        <p:cTn id="9" dur="498" fill="hold" tmFilter="0.0,0.0; 0.25,0.07; 0.50,0.2; 0.75,0.467; 1.0,1.0">
                                          <p:stCondLst>
                                            <p:cond delay="0"/>
                                          </p:stCondLst>
                                        </p:cTn>
                                        <p:tgtEl>
                                          <p:spTgt spid="459"/>
                                        </p:tgtEl>
                                        <p:attrNameLst>
                                          <p:attrName>ppt_y</p:attrName>
                                        </p:attrNameLst>
                                      </p:cBhvr>
                                      <p:tavLst>
                                        <p:tav tm="0" fmla="#ppt_y-sin(pi*$)/3">
                                          <p:val>
                                            <p:fltVal val="0.5"/>
                                          </p:val>
                                        </p:tav>
                                        <p:tav tm="100000">
                                          <p:val>
                                            <p:fltVal val="1"/>
                                          </p:val>
                                        </p:tav>
                                      </p:tavLst>
                                    </p:anim>
                                    <p:anim calcmode="lin" valueType="num">
                                      <p:cBhvr>
                                        <p:cTn id="10" dur="498" fill="hold" tmFilter="0, 0; 0.125,0.2665; 0.25,0.4; 0.375,0.465; 0.5,0.5;  0.625,0.535; 0.75,0.6; 0.875,0.7335; 1,1">
                                          <p:stCondLst>
                                            <p:cond delay="498"/>
                                          </p:stCondLst>
                                        </p:cTn>
                                        <p:tgtEl>
                                          <p:spTgt spid="459"/>
                                        </p:tgtEl>
                                        <p:attrNameLst>
                                          <p:attrName>ppt_y</p:attrName>
                                        </p:attrNameLst>
                                      </p:cBhvr>
                                      <p:tavLst>
                                        <p:tav tm="0" fmla="#ppt_y-sin(pi*$)/9">
                                          <p:val>
                                            <p:fltVal val="0"/>
                                          </p:val>
                                        </p:tav>
                                        <p:tav tm="100000">
                                          <p:val>
                                            <p:fltVal val="1"/>
                                          </p:val>
                                        </p:tav>
                                      </p:tavLst>
                                    </p:anim>
                                    <p:anim calcmode="lin" valueType="num">
                                      <p:cBhvr>
                                        <p:cTn id="11" dur="249" fill="hold" tmFilter="0, 0; 0.125,0.2665; 0.25,0.4; 0.375,0.465; 0.5,0.5;  0.625,0.535; 0.75,0.6; 0.875,0.7335; 1,1">
                                          <p:stCondLst>
                                            <p:cond delay="993"/>
                                          </p:stCondLst>
                                        </p:cTn>
                                        <p:tgtEl>
                                          <p:spTgt spid="459"/>
                                        </p:tgtEl>
                                        <p:attrNameLst>
                                          <p:attrName>ppt_y</p:attrName>
                                        </p:attrNameLst>
                                      </p:cBhvr>
                                      <p:tavLst>
                                        <p:tav tm="0" fmla="#ppt_y-sin(pi*$)/27">
                                          <p:val>
                                            <p:fltVal val="0"/>
                                          </p:val>
                                        </p:tav>
                                        <p:tav tm="100000">
                                          <p:val>
                                            <p:fltVal val="1"/>
                                          </p:val>
                                        </p:tav>
                                      </p:tavLst>
                                    </p:anim>
                                    <p:anim calcmode="lin" valueType="num">
                                      <p:cBhvr>
                                        <p:cTn id="12" dur="123" fill="hold" tmFilter="0, 0; 0.125,0.2665; 0.25,0.4; 0.375,0.465; 0.5,0.5;  0.625,0.535; 0.75,0.6; 0.875,0.7335; 1,1">
                                          <p:stCondLst>
                                            <p:cond delay="1242"/>
                                          </p:stCondLst>
                                        </p:cTn>
                                        <p:tgtEl>
                                          <p:spTgt spid="459"/>
                                        </p:tgtEl>
                                        <p:attrNameLst>
                                          <p:attrName>ppt_y</p:attrName>
                                        </p:attrNameLst>
                                      </p:cBhvr>
                                      <p:tavLst>
                                        <p:tav tm="0" fmla="#ppt_y-sin(pi*$)/81">
                                          <p:val>
                                            <p:fltVal val="0"/>
                                          </p:val>
                                        </p:tav>
                                        <p:tav tm="100000">
                                          <p:val>
                                            <p:fltVal val="1"/>
                                          </p:val>
                                        </p:tav>
                                      </p:tavLst>
                                    </p:anim>
                                    <p:animScale>
                                      <p:cBhvr>
                                        <p:cTn id="13" dur="20" fill="hold">
                                          <p:stCondLst>
                                            <p:cond delay="488"/>
                                          </p:stCondLst>
                                        </p:cTn>
                                        <p:tgtEl>
                                          <p:spTgt spid="459"/>
                                        </p:tgtEl>
                                      </p:cBhvr>
                                      <p:to x="100000" y="60000"/>
                                    </p:animScale>
                                    <p:animScale>
                                      <p:cBhvr>
                                        <p:cTn id="14" dur="125" decel="50000" fill="hold">
                                          <p:stCondLst>
                                            <p:cond delay="507"/>
                                          </p:stCondLst>
                                        </p:cTn>
                                        <p:tgtEl>
                                          <p:spTgt spid="459"/>
                                        </p:tgtEl>
                                      </p:cBhvr>
                                      <p:to x="100000" y="100000"/>
                                    </p:animScale>
                                    <p:animScale>
                                      <p:cBhvr>
                                        <p:cTn id="15" dur="20" decel="50000" fill="hold">
                                          <p:stCondLst>
                                            <p:cond delay="984"/>
                                          </p:stCondLst>
                                        </p:cTn>
                                        <p:tgtEl>
                                          <p:spTgt spid="459"/>
                                        </p:tgtEl>
                                      </p:cBhvr>
                                      <p:to x="100000" y="80000"/>
                                    </p:animScale>
                                    <p:animScale>
                                      <p:cBhvr>
                                        <p:cTn id="16" dur="125" decel="50000" fill="hold">
                                          <p:stCondLst>
                                            <p:cond delay="1004"/>
                                          </p:stCondLst>
                                        </p:cTn>
                                        <p:tgtEl>
                                          <p:spTgt spid="459"/>
                                        </p:tgtEl>
                                      </p:cBhvr>
                                      <p:to x="100000" y="100000"/>
                                    </p:animScale>
                                    <p:animScale>
                                      <p:cBhvr>
                                        <p:cTn id="17" dur="20" decel="50000" fill="hold">
                                          <p:stCondLst>
                                            <p:cond delay="1232"/>
                                          </p:stCondLst>
                                        </p:cTn>
                                        <p:tgtEl>
                                          <p:spTgt spid="459"/>
                                        </p:tgtEl>
                                      </p:cBhvr>
                                      <p:to x="100000" y="90000"/>
                                    </p:animScale>
                                    <p:animScale>
                                      <p:cBhvr>
                                        <p:cTn id="18" dur="125" decel="50000" fill="hold">
                                          <p:stCondLst>
                                            <p:cond delay="1251"/>
                                          </p:stCondLst>
                                        </p:cTn>
                                        <p:tgtEl>
                                          <p:spTgt spid="459"/>
                                        </p:tgtEl>
                                      </p:cBhvr>
                                      <p:to x="100000" y="100000"/>
                                    </p:animScale>
                                    <p:animScale>
                                      <p:cBhvr>
                                        <p:cTn id="19" dur="20" decel="50000" fill="hold">
                                          <p:stCondLst>
                                            <p:cond delay="1356"/>
                                          </p:stCondLst>
                                        </p:cTn>
                                        <p:tgtEl>
                                          <p:spTgt spid="459"/>
                                        </p:tgtEl>
                                      </p:cBhvr>
                                      <p:to x="100000" y="95000"/>
                                    </p:animScale>
                                    <p:animScale>
                                      <p:cBhvr>
                                        <p:cTn id="20" dur="125" decel="50000" fill="hold">
                                          <p:stCondLst>
                                            <p:cond delay="1376"/>
                                          </p:stCondLst>
                                        </p:cTn>
                                        <p:tgtEl>
                                          <p:spTgt spid="45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6" grpId="2" fill="hold">
                                  <p:stCondLst>
                                    <p:cond delay="0"/>
                                  </p:stCondLst>
                                  <p:iterate type="lt" backwards="0">
                                    <p:tmAbs val="0"/>
                                  </p:iterate>
                                  <p:childTnLst>
                                    <p:set>
                                      <p:cBhvr>
                                        <p:cTn id="24" fill="hold"/>
                                        <p:tgtEl>
                                          <p:spTgt spid="460"/>
                                        </p:tgtEl>
                                        <p:attrNameLst>
                                          <p:attrName>style.visibility</p:attrName>
                                        </p:attrNameLst>
                                      </p:cBhvr>
                                      <p:to>
                                        <p:strVal val="visible"/>
                                      </p:to>
                                    </p:set>
                                    <p:animEffect filter="wipe(down)" transition="in">
                                      <p:cBhvr>
                                        <p:cTn id="25" dur="435">
                                          <p:stCondLst>
                                            <p:cond delay="0"/>
                                          </p:stCondLst>
                                        </p:cTn>
                                        <p:tgtEl>
                                          <p:spTgt spid="460"/>
                                        </p:tgtEl>
                                      </p:cBhvr>
                                    </p:animEffect>
                                    <p:anim calcmode="lin" valueType="num">
                                      <p:cBhvr>
                                        <p:cTn id="26" dur="1367" fill="hold" tmFilter="0,0; 0.14,0.36; 0.43,0.73; 0.71,0.91; 1.0,1.0">
                                          <p:stCondLst>
                                            <p:cond delay="0"/>
                                          </p:stCondLst>
                                        </p:cTn>
                                        <p:tgtEl>
                                          <p:spTgt spid="460"/>
                                        </p:tgtEl>
                                        <p:attrNameLst>
                                          <p:attrName>ppt_x</p:attrName>
                                        </p:attrNameLst>
                                      </p:cBhvr>
                                      <p:tavLst>
                                        <p:tav tm="0">
                                          <p:val>
                                            <p:strVal val="#ppt_x-0.25"/>
                                          </p:val>
                                        </p:tav>
                                        <p:tav tm="100000">
                                          <p:val>
                                            <p:strVal val="#ppt_x"/>
                                          </p:val>
                                        </p:tav>
                                      </p:tavLst>
                                    </p:anim>
                                    <p:anim calcmode="lin" valueType="num">
                                      <p:cBhvr>
                                        <p:cTn id="27" dur="498" fill="hold" tmFilter="0.0,0.0; 0.25,0.07; 0.50,0.2; 0.75,0.467; 1.0,1.0">
                                          <p:stCondLst>
                                            <p:cond delay="0"/>
                                          </p:stCondLst>
                                        </p:cTn>
                                        <p:tgtEl>
                                          <p:spTgt spid="460"/>
                                        </p:tgtEl>
                                        <p:attrNameLst>
                                          <p:attrName>ppt_y</p:attrName>
                                        </p:attrNameLst>
                                      </p:cBhvr>
                                      <p:tavLst>
                                        <p:tav tm="0" fmla="#ppt_y-sin(pi*$)/3">
                                          <p:val>
                                            <p:fltVal val="0.5"/>
                                          </p:val>
                                        </p:tav>
                                        <p:tav tm="100000">
                                          <p:val>
                                            <p:fltVal val="1"/>
                                          </p:val>
                                        </p:tav>
                                      </p:tavLst>
                                    </p:anim>
                                    <p:anim calcmode="lin" valueType="num">
                                      <p:cBhvr>
                                        <p:cTn id="28" dur="498" fill="hold" tmFilter="0, 0; 0.125,0.2665; 0.25,0.4; 0.375,0.465; 0.5,0.5;  0.625,0.535; 0.75,0.6; 0.875,0.7335; 1,1">
                                          <p:stCondLst>
                                            <p:cond delay="498"/>
                                          </p:stCondLst>
                                        </p:cTn>
                                        <p:tgtEl>
                                          <p:spTgt spid="460"/>
                                        </p:tgtEl>
                                        <p:attrNameLst>
                                          <p:attrName>ppt_y</p:attrName>
                                        </p:attrNameLst>
                                      </p:cBhvr>
                                      <p:tavLst>
                                        <p:tav tm="0" fmla="#ppt_y-sin(pi*$)/9">
                                          <p:val>
                                            <p:fltVal val="0"/>
                                          </p:val>
                                        </p:tav>
                                        <p:tav tm="100000">
                                          <p:val>
                                            <p:fltVal val="1"/>
                                          </p:val>
                                        </p:tav>
                                      </p:tavLst>
                                    </p:anim>
                                    <p:anim calcmode="lin" valueType="num">
                                      <p:cBhvr>
                                        <p:cTn id="29" dur="249" fill="hold" tmFilter="0, 0; 0.125,0.2665; 0.25,0.4; 0.375,0.465; 0.5,0.5;  0.625,0.535; 0.75,0.6; 0.875,0.7335; 1,1">
                                          <p:stCondLst>
                                            <p:cond delay="993"/>
                                          </p:stCondLst>
                                        </p:cTn>
                                        <p:tgtEl>
                                          <p:spTgt spid="460"/>
                                        </p:tgtEl>
                                        <p:attrNameLst>
                                          <p:attrName>ppt_y</p:attrName>
                                        </p:attrNameLst>
                                      </p:cBhvr>
                                      <p:tavLst>
                                        <p:tav tm="0" fmla="#ppt_y-sin(pi*$)/27">
                                          <p:val>
                                            <p:fltVal val="0"/>
                                          </p:val>
                                        </p:tav>
                                        <p:tav tm="100000">
                                          <p:val>
                                            <p:fltVal val="1"/>
                                          </p:val>
                                        </p:tav>
                                      </p:tavLst>
                                    </p:anim>
                                    <p:anim calcmode="lin" valueType="num">
                                      <p:cBhvr>
                                        <p:cTn id="30" dur="123" fill="hold" tmFilter="0, 0; 0.125,0.2665; 0.25,0.4; 0.375,0.465; 0.5,0.5;  0.625,0.535; 0.75,0.6; 0.875,0.7335; 1,1">
                                          <p:stCondLst>
                                            <p:cond delay="1242"/>
                                          </p:stCondLst>
                                        </p:cTn>
                                        <p:tgtEl>
                                          <p:spTgt spid="460"/>
                                        </p:tgtEl>
                                        <p:attrNameLst>
                                          <p:attrName>ppt_y</p:attrName>
                                        </p:attrNameLst>
                                      </p:cBhvr>
                                      <p:tavLst>
                                        <p:tav tm="0" fmla="#ppt_y-sin(pi*$)/81">
                                          <p:val>
                                            <p:fltVal val="0"/>
                                          </p:val>
                                        </p:tav>
                                        <p:tav tm="100000">
                                          <p:val>
                                            <p:fltVal val="1"/>
                                          </p:val>
                                        </p:tav>
                                      </p:tavLst>
                                    </p:anim>
                                    <p:animScale>
                                      <p:cBhvr>
                                        <p:cTn id="31" dur="20" fill="hold">
                                          <p:stCondLst>
                                            <p:cond delay="488"/>
                                          </p:stCondLst>
                                        </p:cTn>
                                        <p:tgtEl>
                                          <p:spTgt spid="460"/>
                                        </p:tgtEl>
                                      </p:cBhvr>
                                      <p:to x="100000" y="60000"/>
                                    </p:animScale>
                                    <p:animScale>
                                      <p:cBhvr>
                                        <p:cTn id="32" dur="125" decel="50000" fill="hold">
                                          <p:stCondLst>
                                            <p:cond delay="507"/>
                                          </p:stCondLst>
                                        </p:cTn>
                                        <p:tgtEl>
                                          <p:spTgt spid="460"/>
                                        </p:tgtEl>
                                      </p:cBhvr>
                                      <p:to x="100000" y="100000"/>
                                    </p:animScale>
                                    <p:animScale>
                                      <p:cBhvr>
                                        <p:cTn id="33" dur="20" decel="50000" fill="hold">
                                          <p:stCondLst>
                                            <p:cond delay="984"/>
                                          </p:stCondLst>
                                        </p:cTn>
                                        <p:tgtEl>
                                          <p:spTgt spid="460"/>
                                        </p:tgtEl>
                                      </p:cBhvr>
                                      <p:to x="100000" y="80000"/>
                                    </p:animScale>
                                    <p:animScale>
                                      <p:cBhvr>
                                        <p:cTn id="34" dur="125" decel="50000" fill="hold">
                                          <p:stCondLst>
                                            <p:cond delay="1004"/>
                                          </p:stCondLst>
                                        </p:cTn>
                                        <p:tgtEl>
                                          <p:spTgt spid="460"/>
                                        </p:tgtEl>
                                      </p:cBhvr>
                                      <p:to x="100000" y="100000"/>
                                    </p:animScale>
                                    <p:animScale>
                                      <p:cBhvr>
                                        <p:cTn id="35" dur="20" decel="50000" fill="hold">
                                          <p:stCondLst>
                                            <p:cond delay="1232"/>
                                          </p:stCondLst>
                                        </p:cTn>
                                        <p:tgtEl>
                                          <p:spTgt spid="460"/>
                                        </p:tgtEl>
                                      </p:cBhvr>
                                      <p:to x="100000" y="90000"/>
                                    </p:animScale>
                                    <p:animScale>
                                      <p:cBhvr>
                                        <p:cTn id="36" dur="125" decel="50000" fill="hold">
                                          <p:stCondLst>
                                            <p:cond delay="1251"/>
                                          </p:stCondLst>
                                        </p:cTn>
                                        <p:tgtEl>
                                          <p:spTgt spid="460"/>
                                        </p:tgtEl>
                                      </p:cBhvr>
                                      <p:to x="100000" y="100000"/>
                                    </p:animScale>
                                    <p:animScale>
                                      <p:cBhvr>
                                        <p:cTn id="37" dur="20" decel="50000" fill="hold">
                                          <p:stCondLst>
                                            <p:cond delay="1356"/>
                                          </p:stCondLst>
                                        </p:cTn>
                                        <p:tgtEl>
                                          <p:spTgt spid="460"/>
                                        </p:tgtEl>
                                      </p:cBhvr>
                                      <p:to x="100000" y="95000"/>
                                    </p:animScale>
                                    <p:animScale>
                                      <p:cBhvr>
                                        <p:cTn id="38" dur="125" decel="50000" fill="hold">
                                          <p:stCondLst>
                                            <p:cond delay="1376"/>
                                          </p:stCondLst>
                                        </p:cTn>
                                        <p:tgtEl>
                                          <p:spTgt spid="460"/>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0" grpId="2"/>
      <p:bldP build="whole" bldLvl="1" animBg="1" rev="0" advAuto="0" spid="459" grpId="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Classic ELB Key Features"/>
          <p:cNvSpPr txBox="1"/>
          <p:nvPr>
            <p:ph type="title" idx="4294967295"/>
          </p:nvPr>
        </p:nvSpPr>
        <p:spPr>
          <a:xfrm>
            <a:off x="407937" y="-1261721"/>
            <a:ext cx="12188926" cy="3302001"/>
          </a:xfrm>
          <a:prstGeom prst="rect">
            <a:avLst/>
          </a:prstGeom>
        </p:spPr>
        <p:txBody>
          <a:bodyPr anchor="b"/>
          <a:lstStyle>
            <a:lvl1pPr>
              <a:defRPr sz="6900"/>
            </a:lvl1pPr>
          </a:lstStyle>
          <a:p>
            <a:pPr/>
            <a:r>
              <a:t>Classic ELB Key Features</a:t>
            </a:r>
          </a:p>
        </p:txBody>
      </p:sp>
      <p:sp>
        <p:nvSpPr>
          <p:cNvPr id="463" name="High Availability"/>
          <p:cNvSpPr txBox="1"/>
          <p:nvPr/>
        </p:nvSpPr>
        <p:spPr>
          <a:xfrm>
            <a:off x="1507680" y="3236570"/>
            <a:ext cx="27604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a:t>
            </a:r>
          </a:p>
        </p:txBody>
      </p:sp>
      <p:sp>
        <p:nvSpPr>
          <p:cNvPr id="464" name="Health Checks"/>
          <p:cNvSpPr txBox="1"/>
          <p:nvPr/>
        </p:nvSpPr>
        <p:spPr>
          <a:xfrm>
            <a:off x="1508239" y="3789020"/>
            <a:ext cx="25699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Health Checks</a:t>
            </a:r>
          </a:p>
        </p:txBody>
      </p:sp>
      <p:sp>
        <p:nvSpPr>
          <p:cNvPr id="465" name="Security Features"/>
          <p:cNvSpPr txBox="1"/>
          <p:nvPr/>
        </p:nvSpPr>
        <p:spPr>
          <a:xfrm>
            <a:off x="1518043" y="4341470"/>
            <a:ext cx="299397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Security Features</a:t>
            </a:r>
          </a:p>
        </p:txBody>
      </p:sp>
      <p:sp>
        <p:nvSpPr>
          <p:cNvPr id="466" name="SSL Offloading"/>
          <p:cNvSpPr txBox="1"/>
          <p:nvPr/>
        </p:nvSpPr>
        <p:spPr>
          <a:xfrm>
            <a:off x="1533487" y="4893920"/>
            <a:ext cx="26114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SSL Offloading</a:t>
            </a:r>
          </a:p>
        </p:txBody>
      </p:sp>
      <p:sp>
        <p:nvSpPr>
          <p:cNvPr id="467" name="Sticky Sessions"/>
          <p:cNvSpPr txBox="1"/>
          <p:nvPr/>
        </p:nvSpPr>
        <p:spPr>
          <a:xfrm>
            <a:off x="1534757" y="5446370"/>
            <a:ext cx="27336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Sticky Sessions</a:t>
            </a:r>
          </a:p>
        </p:txBody>
      </p:sp>
      <p:sp>
        <p:nvSpPr>
          <p:cNvPr id="468" name="IPv6 Support"/>
          <p:cNvSpPr txBox="1"/>
          <p:nvPr/>
        </p:nvSpPr>
        <p:spPr>
          <a:xfrm>
            <a:off x="1546187" y="5998820"/>
            <a:ext cx="23167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IPv6 Support</a:t>
            </a:r>
          </a:p>
        </p:txBody>
      </p:sp>
      <p:sp>
        <p:nvSpPr>
          <p:cNvPr id="469" name="Layer 4 or Layer 7 Load Balancing"/>
          <p:cNvSpPr txBox="1"/>
          <p:nvPr/>
        </p:nvSpPr>
        <p:spPr>
          <a:xfrm>
            <a:off x="1546187" y="6551270"/>
            <a:ext cx="53872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Layer 4 or Layer 7 Load Balancing</a:t>
            </a:r>
          </a:p>
        </p:txBody>
      </p:sp>
      <p:sp>
        <p:nvSpPr>
          <p:cNvPr id="470" name="Operational Monitoring"/>
          <p:cNvSpPr txBox="1"/>
          <p:nvPr/>
        </p:nvSpPr>
        <p:spPr>
          <a:xfrm>
            <a:off x="1546187" y="7103720"/>
            <a:ext cx="38105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Operational Monitoring</a:t>
            </a:r>
          </a:p>
        </p:txBody>
      </p:sp>
      <p:sp>
        <p:nvSpPr>
          <p:cNvPr id="471" name="Logging"/>
          <p:cNvSpPr txBox="1"/>
          <p:nvPr/>
        </p:nvSpPr>
        <p:spPr>
          <a:xfrm>
            <a:off x="1546187" y="7656170"/>
            <a:ext cx="163273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Logging</a:t>
            </a:r>
          </a:p>
        </p:txBody>
      </p:sp>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63"/>
                                        </p:tgtEl>
                                        <p:attrNameLst>
                                          <p:attrName>style.visibility</p:attrName>
                                        </p:attrNameLst>
                                      </p:cBhvr>
                                      <p:to>
                                        <p:strVal val="visible"/>
                                      </p:to>
                                    </p:set>
                                    <p:animEffect filter="wipe(left)" transition="in">
                                      <p:cBhvr>
                                        <p:cTn id="7" dur="1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64"/>
                                        </p:tgtEl>
                                        <p:attrNameLst>
                                          <p:attrName>style.visibility</p:attrName>
                                        </p:attrNameLst>
                                      </p:cBhvr>
                                      <p:to>
                                        <p:strVal val="visible"/>
                                      </p:to>
                                    </p:set>
                                    <p:animEffect filter="wipe(left)" transition="in">
                                      <p:cBhvr>
                                        <p:cTn id="12" dur="1500"/>
                                        <p:tgtEl>
                                          <p:spTgt spid="46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465"/>
                                        </p:tgtEl>
                                        <p:attrNameLst>
                                          <p:attrName>style.visibility</p:attrName>
                                        </p:attrNameLst>
                                      </p:cBhvr>
                                      <p:to>
                                        <p:strVal val="visible"/>
                                      </p:to>
                                    </p:set>
                                    <p:animEffect filter="wipe(left)" transition="in">
                                      <p:cBhvr>
                                        <p:cTn id="17" dur="1500"/>
                                        <p:tgtEl>
                                          <p:spTgt spid="465"/>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466"/>
                                        </p:tgtEl>
                                        <p:attrNameLst>
                                          <p:attrName>style.visibility</p:attrName>
                                        </p:attrNameLst>
                                      </p:cBhvr>
                                      <p:to>
                                        <p:strVal val="visible"/>
                                      </p:to>
                                    </p:set>
                                    <p:animEffect filter="wipe(left)" transition="in">
                                      <p:cBhvr>
                                        <p:cTn id="22" dur="1500"/>
                                        <p:tgtEl>
                                          <p:spTgt spid="466"/>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8" presetID="22" grpId="5" fill="hold">
                                  <p:stCondLst>
                                    <p:cond delay="0"/>
                                  </p:stCondLst>
                                  <p:iterate type="el" backwards="0">
                                    <p:tmAbs val="0"/>
                                  </p:iterate>
                                  <p:childTnLst>
                                    <p:set>
                                      <p:cBhvr>
                                        <p:cTn id="26" fill="hold"/>
                                        <p:tgtEl>
                                          <p:spTgt spid="467"/>
                                        </p:tgtEl>
                                        <p:attrNameLst>
                                          <p:attrName>style.visibility</p:attrName>
                                        </p:attrNameLst>
                                      </p:cBhvr>
                                      <p:to>
                                        <p:strVal val="visible"/>
                                      </p:to>
                                    </p:set>
                                    <p:animEffect filter="wipe(left)" transition="in">
                                      <p:cBhvr>
                                        <p:cTn id="27" dur="1500"/>
                                        <p:tgtEl>
                                          <p:spTgt spid="467"/>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8" presetID="22" grpId="6" fill="hold">
                                  <p:stCondLst>
                                    <p:cond delay="0"/>
                                  </p:stCondLst>
                                  <p:iterate type="el" backwards="0">
                                    <p:tmAbs val="0"/>
                                  </p:iterate>
                                  <p:childTnLst>
                                    <p:set>
                                      <p:cBhvr>
                                        <p:cTn id="31" fill="hold"/>
                                        <p:tgtEl>
                                          <p:spTgt spid="468"/>
                                        </p:tgtEl>
                                        <p:attrNameLst>
                                          <p:attrName>style.visibility</p:attrName>
                                        </p:attrNameLst>
                                      </p:cBhvr>
                                      <p:to>
                                        <p:strVal val="visible"/>
                                      </p:to>
                                    </p:set>
                                    <p:animEffect filter="wipe(left)" transition="in">
                                      <p:cBhvr>
                                        <p:cTn id="32" dur="1500"/>
                                        <p:tgtEl>
                                          <p:spTgt spid="468"/>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2" grpId="7" fill="hold">
                                  <p:stCondLst>
                                    <p:cond delay="0"/>
                                  </p:stCondLst>
                                  <p:iterate type="el" backwards="0">
                                    <p:tmAbs val="0"/>
                                  </p:iterate>
                                  <p:childTnLst>
                                    <p:set>
                                      <p:cBhvr>
                                        <p:cTn id="36" fill="hold"/>
                                        <p:tgtEl>
                                          <p:spTgt spid="469"/>
                                        </p:tgtEl>
                                        <p:attrNameLst>
                                          <p:attrName>style.visibility</p:attrName>
                                        </p:attrNameLst>
                                      </p:cBhvr>
                                      <p:to>
                                        <p:strVal val="visible"/>
                                      </p:to>
                                    </p:set>
                                    <p:animEffect filter="wipe(left)" transition="in">
                                      <p:cBhvr>
                                        <p:cTn id="37" dur="1500"/>
                                        <p:tgtEl>
                                          <p:spTgt spid="469"/>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8" presetID="22" grpId="8" fill="hold">
                                  <p:stCondLst>
                                    <p:cond delay="0"/>
                                  </p:stCondLst>
                                  <p:iterate type="el" backwards="0">
                                    <p:tmAbs val="0"/>
                                  </p:iterate>
                                  <p:childTnLst>
                                    <p:set>
                                      <p:cBhvr>
                                        <p:cTn id="41" fill="hold"/>
                                        <p:tgtEl>
                                          <p:spTgt spid="470"/>
                                        </p:tgtEl>
                                        <p:attrNameLst>
                                          <p:attrName>style.visibility</p:attrName>
                                        </p:attrNameLst>
                                      </p:cBhvr>
                                      <p:to>
                                        <p:strVal val="visible"/>
                                      </p:to>
                                    </p:set>
                                    <p:animEffect filter="wipe(left)" transition="in">
                                      <p:cBhvr>
                                        <p:cTn id="42" dur="1500"/>
                                        <p:tgtEl>
                                          <p:spTgt spid="470"/>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9" fill="hold">
                                  <p:stCondLst>
                                    <p:cond delay="0"/>
                                  </p:stCondLst>
                                  <p:iterate type="el" backwards="0">
                                    <p:tmAbs val="0"/>
                                  </p:iterate>
                                  <p:childTnLst>
                                    <p:set>
                                      <p:cBhvr>
                                        <p:cTn id="46" fill="hold"/>
                                        <p:tgtEl>
                                          <p:spTgt spid="471"/>
                                        </p:tgtEl>
                                        <p:attrNameLst>
                                          <p:attrName>style.visibility</p:attrName>
                                        </p:attrNameLst>
                                      </p:cBhvr>
                                      <p:to>
                                        <p:strVal val="visible"/>
                                      </p:to>
                                    </p:set>
                                    <p:animEffect filter="wipe(left)" transition="in">
                                      <p:cBhvr>
                                        <p:cTn id="47" dur="1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6" grpId="4"/>
      <p:bldP build="whole" bldLvl="1" animBg="1" rev="0" advAuto="0" spid="468" grpId="6"/>
      <p:bldP build="whole" bldLvl="1" animBg="1" rev="0" advAuto="0" spid="469" grpId="7"/>
      <p:bldP build="whole" bldLvl="1" animBg="1" rev="0" advAuto="0" spid="465" grpId="3"/>
      <p:bldP build="whole" bldLvl="1" animBg="1" rev="0" advAuto="0" spid="471" grpId="9"/>
      <p:bldP build="whole" bldLvl="1" animBg="1" rev="0" advAuto="0" spid="467" grpId="5"/>
      <p:bldP build="whole" bldLvl="1" animBg="1" rev="0" advAuto="0" spid="463" grpId="1"/>
      <p:bldP build="whole" bldLvl="1" animBg="1" rev="0" advAuto="0" spid="470" grpId="8"/>
      <p:bldP build="whole" bldLvl="1" animBg="1" rev="0" advAuto="0" spid="464" grpId="2"/>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imageedit_1_9706140544.png" descr="imageedit_1_9706140544.png"/>
          <p:cNvPicPr>
            <a:picLocks noChangeAspect="1"/>
          </p:cNvPicPr>
          <p:nvPr/>
        </p:nvPicPr>
        <p:blipFill>
          <a:blip r:embed="rId2">
            <a:extLst/>
          </a:blip>
          <a:stretch>
            <a:fillRect/>
          </a:stretch>
        </p:blipFill>
        <p:spPr>
          <a:xfrm>
            <a:off x="1323925" y="2730500"/>
            <a:ext cx="2286001" cy="4292600"/>
          </a:xfrm>
          <a:prstGeom prst="rect">
            <a:avLst/>
          </a:prstGeom>
          <a:ln w="12700">
            <a:miter lim="400000"/>
          </a:ln>
        </p:spPr>
      </p:pic>
      <p:pic>
        <p:nvPicPr>
          <p:cNvPr id="474" name="imageedit_1_9717385411.png" descr="imageedit_1_9717385411.png"/>
          <p:cNvPicPr>
            <a:picLocks noChangeAspect="1"/>
          </p:cNvPicPr>
          <p:nvPr/>
        </p:nvPicPr>
        <p:blipFill>
          <a:blip r:embed="rId3">
            <a:extLst/>
          </a:blip>
          <a:stretch>
            <a:fillRect/>
          </a:stretch>
        </p:blipFill>
        <p:spPr>
          <a:xfrm>
            <a:off x="5695950" y="2730500"/>
            <a:ext cx="1612900" cy="4292600"/>
          </a:xfrm>
          <a:prstGeom prst="rect">
            <a:avLst/>
          </a:prstGeom>
          <a:ln w="12700">
            <a:miter lim="400000"/>
          </a:ln>
        </p:spPr>
      </p:pic>
      <p:pic>
        <p:nvPicPr>
          <p:cNvPr id="475" name="imageedit_1_2860189948.png" descr="imageedit_1_2860189948.png"/>
          <p:cNvPicPr>
            <a:picLocks noChangeAspect="1"/>
          </p:cNvPicPr>
          <p:nvPr/>
        </p:nvPicPr>
        <p:blipFill>
          <a:blip r:embed="rId4">
            <a:extLst/>
          </a:blip>
          <a:stretch>
            <a:fillRect/>
          </a:stretch>
        </p:blipFill>
        <p:spPr>
          <a:xfrm>
            <a:off x="9394874" y="3149600"/>
            <a:ext cx="1689101" cy="3454400"/>
          </a:xfrm>
          <a:prstGeom prst="rect">
            <a:avLst/>
          </a:prstGeom>
          <a:ln w="12700">
            <a:miter lim="400000"/>
          </a:ln>
        </p:spPr>
      </p:pic>
      <p:pic>
        <p:nvPicPr>
          <p:cNvPr id="476" name="imageedit_1_5377175297.png" descr="imageedit_1_5377175297.png"/>
          <p:cNvPicPr>
            <a:picLocks noChangeAspect="1"/>
          </p:cNvPicPr>
          <p:nvPr/>
        </p:nvPicPr>
        <p:blipFill>
          <a:blip r:embed="rId5">
            <a:extLst/>
          </a:blip>
          <a:stretch>
            <a:fillRect/>
          </a:stretch>
        </p:blipFill>
        <p:spPr>
          <a:xfrm>
            <a:off x="8759874" y="6609407"/>
            <a:ext cx="2959101" cy="1066801"/>
          </a:xfrm>
          <a:prstGeom prst="rect">
            <a:avLst/>
          </a:prstGeom>
          <a:ln w="12700">
            <a:miter lim="400000"/>
          </a:ln>
        </p:spPr>
      </p:pic>
      <p:sp>
        <p:nvSpPr>
          <p:cNvPr id="477" name="Arrow"/>
          <p:cNvSpPr/>
          <p:nvPr/>
        </p:nvSpPr>
        <p:spPr>
          <a:xfrm>
            <a:off x="4017937" y="5183584"/>
            <a:ext cx="1270001" cy="328216"/>
          </a:xfrm>
          <a:prstGeom prst="rightArrow">
            <a:avLst>
              <a:gd name="adj1" fmla="val 22901"/>
              <a:gd name="adj2" fmla="val 129610"/>
            </a:avLst>
          </a:prstGeom>
          <a:solidFill>
            <a:srgbClr val="FFFFFF"/>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478" name="Arrow"/>
          <p:cNvSpPr/>
          <p:nvPr/>
        </p:nvSpPr>
        <p:spPr>
          <a:xfrm>
            <a:off x="7716862" y="5183584"/>
            <a:ext cx="1270001" cy="328216"/>
          </a:xfrm>
          <a:prstGeom prst="rightArrow">
            <a:avLst>
              <a:gd name="adj1" fmla="val 22901"/>
              <a:gd name="adj2" fmla="val 129610"/>
            </a:avLst>
          </a:prstGeom>
          <a:solidFill>
            <a:srgbClr val="FFFFFF"/>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479" name="X-Forwarded-For Header"/>
          <p:cNvSpPr txBox="1"/>
          <p:nvPr>
            <p:ph type="title" idx="4294967295"/>
          </p:nvPr>
        </p:nvSpPr>
        <p:spPr>
          <a:xfrm>
            <a:off x="777155" y="-1309688"/>
            <a:ext cx="11450490" cy="3302001"/>
          </a:xfrm>
          <a:prstGeom prst="rect">
            <a:avLst/>
          </a:prstGeom>
        </p:spPr>
        <p:txBody>
          <a:bodyPr anchor="b"/>
          <a:lstStyle>
            <a:lvl1pPr>
              <a:defRPr sz="6900"/>
            </a:lvl1pPr>
          </a:lstStyle>
          <a:p>
            <a:pPr/>
            <a:r>
              <a:t>X-Forwarded-For Header</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73"/>
                                        </p:tgtEl>
                                        <p:attrNameLst>
                                          <p:attrName>style.visibility</p:attrName>
                                        </p:attrNameLst>
                                      </p:cBhvr>
                                      <p:to>
                                        <p:strVal val="visible"/>
                                      </p:to>
                                    </p:set>
                                    <p:animEffect filter="dissolve" transition="in">
                                      <p:cBhvr>
                                        <p:cTn id="7" dur="10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77"/>
                                        </p:tgtEl>
                                        <p:attrNameLst>
                                          <p:attrName>style.visibility</p:attrName>
                                        </p:attrNameLst>
                                      </p:cBhvr>
                                      <p:to>
                                        <p:strVal val="visible"/>
                                      </p:to>
                                    </p:set>
                                    <p:animEffect filter="dissolve" transition="in">
                                      <p:cBhvr>
                                        <p:cTn id="12" dur="1000"/>
                                        <p:tgtEl>
                                          <p:spTgt spid="47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74"/>
                                        </p:tgtEl>
                                        <p:attrNameLst>
                                          <p:attrName>style.visibility</p:attrName>
                                        </p:attrNameLst>
                                      </p:cBhvr>
                                      <p:to>
                                        <p:strVal val="visible"/>
                                      </p:to>
                                    </p:set>
                                    <p:animEffect filter="dissolve" transition="in">
                                      <p:cBhvr>
                                        <p:cTn id="17" dur="1000"/>
                                        <p:tgtEl>
                                          <p:spTgt spid="47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478"/>
                                        </p:tgtEl>
                                        <p:attrNameLst>
                                          <p:attrName>style.visibility</p:attrName>
                                        </p:attrNameLst>
                                      </p:cBhvr>
                                      <p:to>
                                        <p:strVal val="visible"/>
                                      </p:to>
                                    </p:set>
                                    <p:animEffect filter="dissolve" transition="in">
                                      <p:cBhvr>
                                        <p:cTn id="22" dur="1000"/>
                                        <p:tgtEl>
                                          <p:spTgt spid="478"/>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475"/>
                                        </p:tgtEl>
                                        <p:attrNameLst>
                                          <p:attrName>style.visibility</p:attrName>
                                        </p:attrNameLst>
                                      </p:cBhvr>
                                      <p:to>
                                        <p:strVal val="visible"/>
                                      </p:to>
                                    </p:set>
                                    <p:animEffect filter="dissolve" transition="in">
                                      <p:cBhvr>
                                        <p:cTn id="27" dur="1000"/>
                                        <p:tgtEl>
                                          <p:spTgt spid="475"/>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476"/>
                                        </p:tgtEl>
                                        <p:attrNameLst>
                                          <p:attrName>style.visibility</p:attrName>
                                        </p:attrNameLst>
                                      </p:cBhvr>
                                      <p:to>
                                        <p:strVal val="visible"/>
                                      </p:to>
                                    </p:set>
                                    <p:animEffect filter="dissolve" transition="in">
                                      <p:cBhvr>
                                        <p:cTn id="32"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6"/>
      <p:bldP build="whole" bldLvl="1" animBg="1" rev="0" advAuto="0" spid="477" grpId="2"/>
      <p:bldP build="whole" bldLvl="1" animBg="1" rev="0" advAuto="0" spid="474" grpId="3"/>
      <p:bldP build="whole" bldLvl="1" animBg="1" rev="0" advAuto="0" spid="478" grpId="4"/>
      <p:bldP build="whole" bldLvl="1" animBg="1" rev="0" advAuto="0" spid="473" grpId="1"/>
      <p:bldP build="whole" bldLvl="1" animBg="1" rev="0" advAuto="0" spid="475" grpId="5"/>
    </p:bld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ELB Comparisons"/>
          <p:cNvSpPr txBox="1"/>
          <p:nvPr>
            <p:ph type="title" idx="4294967295"/>
          </p:nvPr>
        </p:nvSpPr>
        <p:spPr>
          <a:xfrm>
            <a:off x="1158241" y="-1296988"/>
            <a:ext cx="10812067" cy="3302001"/>
          </a:xfrm>
          <a:prstGeom prst="rect">
            <a:avLst/>
          </a:prstGeom>
        </p:spPr>
        <p:txBody>
          <a:bodyPr anchor="b"/>
          <a:lstStyle>
            <a:lvl1pPr>
              <a:defRPr sz="6900"/>
            </a:lvl1pPr>
          </a:lstStyle>
          <a:p>
            <a:pPr/>
            <a:r>
              <a:t>ELB Comparisons</a:t>
            </a:r>
          </a:p>
        </p:txBody>
      </p:sp>
      <p:pic>
        <p:nvPicPr>
          <p:cNvPr id="482" name="Screenshot 2019-06-12 at 11.10.24 AM.png" descr="Screenshot 2019-06-12 at 11.10.24 AM.png"/>
          <p:cNvPicPr>
            <a:picLocks noChangeAspect="1"/>
          </p:cNvPicPr>
          <p:nvPr/>
        </p:nvPicPr>
        <p:blipFill>
          <a:blip r:embed="rId2">
            <a:extLst/>
          </a:blip>
          <a:stretch>
            <a:fillRect/>
          </a:stretch>
        </p:blipFill>
        <p:spPr>
          <a:xfrm>
            <a:off x="2574973" y="982"/>
            <a:ext cx="7854854" cy="278618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82"/>
                                        </p:tgtEl>
                                        <p:attrNameLst>
                                          <p:attrName>style.visibility</p:attrName>
                                        </p:attrNameLst>
                                      </p:cBhvr>
                                      <p:to>
                                        <p:strVal val="visible"/>
                                      </p:to>
                                    </p:set>
                                    <p:animEffect filter="fade" transition="in">
                                      <p:cBhvr>
                                        <p:cTn id="7" dur="15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2" grpId="1"/>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Route 53"/>
          <p:cNvSpPr txBox="1"/>
          <p:nvPr>
            <p:ph type="ctrTitle"/>
          </p:nvPr>
        </p:nvSpPr>
        <p:spPr>
          <a:prstGeom prst="rect">
            <a:avLst/>
          </a:prstGeom>
        </p:spPr>
        <p:txBody>
          <a:bodyPr/>
          <a:lstStyle/>
          <a:p>
            <a:pPr/>
            <a:r>
              <a:t>Route 53</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Amazon Route 53 is a highly available and scalable Domain Name System (DNS) web service. You can use Route 53 to perform three main functions in any combination: domain registration, DNS routing, and health checking."/>
          <p:cNvSpPr txBox="1"/>
          <p:nvPr>
            <p:ph type="ctrTitle"/>
          </p:nvPr>
        </p:nvSpPr>
        <p:spPr>
          <a:xfrm>
            <a:off x="1270000" y="4914900"/>
            <a:ext cx="10464800" cy="3302000"/>
          </a:xfrm>
          <a:prstGeom prst="rect">
            <a:avLst/>
          </a:prstGeom>
        </p:spPr>
        <p:txBody>
          <a:bodyPr/>
          <a:lstStyle>
            <a:lvl1pPr>
              <a:defRPr sz="3700">
                <a:latin typeface="Helvetica Neue"/>
                <a:ea typeface="Helvetica Neue"/>
                <a:cs typeface="Helvetica Neue"/>
                <a:sym typeface="Helvetica Neue"/>
              </a:defRPr>
            </a:lvl1pPr>
          </a:lstStyle>
          <a:p>
            <a:pPr/>
            <a:r>
              <a:t>Amazon Route 53 is a highly available and scalable Domain Name System (DNS) web service. You can use Route 53 to perform three main functions in any combination: domain registration, DNS routing, and health checking.</a:t>
            </a:r>
          </a:p>
        </p:txBody>
      </p:sp>
      <p:pic>
        <p:nvPicPr>
          <p:cNvPr id="487" name="aws-route53 (2).png" descr="aws-route53 (2).png"/>
          <p:cNvPicPr>
            <a:picLocks noChangeAspect="1"/>
          </p:cNvPicPr>
          <p:nvPr/>
        </p:nvPicPr>
        <p:blipFill>
          <a:blip r:embed="rId2">
            <a:extLst/>
          </a:blip>
          <a:stretch>
            <a:fillRect/>
          </a:stretch>
        </p:blipFill>
        <p:spPr>
          <a:xfrm>
            <a:off x="5138743" y="1638300"/>
            <a:ext cx="2727313"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Route 53"/>
          <p:cNvSpPr txBox="1"/>
          <p:nvPr>
            <p:ph type="title" idx="4294967295"/>
          </p:nvPr>
        </p:nvSpPr>
        <p:spPr>
          <a:xfrm>
            <a:off x="1270000" y="-1296988"/>
            <a:ext cx="10464800" cy="3302001"/>
          </a:xfrm>
          <a:prstGeom prst="rect">
            <a:avLst/>
          </a:prstGeom>
        </p:spPr>
        <p:txBody>
          <a:bodyPr anchor="b"/>
          <a:lstStyle>
            <a:lvl1pPr>
              <a:defRPr sz="6900"/>
            </a:lvl1pPr>
          </a:lstStyle>
          <a:p>
            <a:pPr/>
            <a:r>
              <a:t>Route 53</a:t>
            </a:r>
          </a:p>
        </p:txBody>
      </p:sp>
      <p:sp>
        <p:nvSpPr>
          <p:cNvPr id="490" name="Allows you to map your domain names to -"/>
          <p:cNvSpPr txBox="1"/>
          <p:nvPr/>
        </p:nvSpPr>
        <p:spPr>
          <a:xfrm>
            <a:off x="1507680" y="3236570"/>
            <a:ext cx="674514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Allows you to map your domain names to - </a:t>
            </a:r>
          </a:p>
        </p:txBody>
      </p:sp>
      <p:sp>
        <p:nvSpPr>
          <p:cNvPr id="491" name="EC2 Instances"/>
          <p:cNvSpPr txBox="1"/>
          <p:nvPr/>
        </p:nvSpPr>
        <p:spPr>
          <a:xfrm>
            <a:off x="2105139" y="3990804"/>
            <a:ext cx="253616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EC2 Instances</a:t>
            </a:r>
          </a:p>
        </p:txBody>
      </p:sp>
      <p:sp>
        <p:nvSpPr>
          <p:cNvPr id="492" name="Load Balancers"/>
          <p:cNvSpPr txBox="1"/>
          <p:nvPr/>
        </p:nvSpPr>
        <p:spPr>
          <a:xfrm>
            <a:off x="2102243" y="4359104"/>
            <a:ext cx="2716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Load Balancers</a:t>
            </a:r>
          </a:p>
        </p:txBody>
      </p:sp>
      <p:sp>
        <p:nvSpPr>
          <p:cNvPr id="493" name="S3 Buckets"/>
          <p:cNvSpPr txBox="1"/>
          <p:nvPr/>
        </p:nvSpPr>
        <p:spPr>
          <a:xfrm>
            <a:off x="2103818" y="4736220"/>
            <a:ext cx="20908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S3 Buckets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90"/>
                                        </p:tgtEl>
                                        <p:attrNameLst>
                                          <p:attrName>style.visibility</p:attrName>
                                        </p:attrNameLst>
                                      </p:cBhvr>
                                      <p:to>
                                        <p:strVal val="visible"/>
                                      </p:to>
                                    </p:set>
                                    <p:animEffect filter="wipe(left)" transition="in">
                                      <p:cBhvr>
                                        <p:cTn id="7" dur="1500"/>
                                        <p:tgtEl>
                                          <p:spTgt spid="4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91"/>
                                        </p:tgtEl>
                                        <p:attrNameLst>
                                          <p:attrName>style.visibility</p:attrName>
                                        </p:attrNameLst>
                                      </p:cBhvr>
                                      <p:to>
                                        <p:strVal val="visible"/>
                                      </p:to>
                                    </p:set>
                                    <p:animEffect filter="wipe(left)" transition="in">
                                      <p:cBhvr>
                                        <p:cTn id="12" dur="1500"/>
                                        <p:tgtEl>
                                          <p:spTgt spid="49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492"/>
                                        </p:tgtEl>
                                        <p:attrNameLst>
                                          <p:attrName>style.visibility</p:attrName>
                                        </p:attrNameLst>
                                      </p:cBhvr>
                                      <p:to>
                                        <p:strVal val="visible"/>
                                      </p:to>
                                    </p:set>
                                    <p:animEffect filter="wipe(left)" transition="in">
                                      <p:cBhvr>
                                        <p:cTn id="17" dur="1500"/>
                                        <p:tgtEl>
                                          <p:spTgt spid="49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493"/>
                                        </p:tgtEl>
                                        <p:attrNameLst>
                                          <p:attrName>style.visibility</p:attrName>
                                        </p:attrNameLst>
                                      </p:cBhvr>
                                      <p:to>
                                        <p:strVal val="visible"/>
                                      </p:to>
                                    </p:set>
                                    <p:animEffect filter="wipe(left)" transition="in">
                                      <p:cBhvr>
                                        <p:cTn id="22" dur="15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1" grpId="2"/>
      <p:bldP build="whole" bldLvl="1" animBg="1" rev="0" advAuto="0" spid="492" grpId="3"/>
      <p:bldP build="whole" bldLvl="1" animBg="1" rev="0" advAuto="0" spid="493" grpId="4"/>
      <p:bldP build="whole" bldLvl="1" animBg="1" rev="0" advAuto="0" spid="490" grpId="1"/>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Amazon Simple Storage Service"/>
          <p:cNvSpPr txBox="1"/>
          <p:nvPr>
            <p:ph type="ctrTitle"/>
          </p:nvPr>
        </p:nvSpPr>
        <p:spPr>
          <a:prstGeom prst="rect">
            <a:avLst/>
          </a:prstGeom>
        </p:spPr>
        <p:txBody>
          <a:bodyPr/>
          <a:lstStyle/>
          <a:p>
            <a:pPr/>
            <a:r>
              <a:t>Amazon Simple Storage Service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Amazon Simple Storage Service (Amazon S3) is storage for the internet. You can use Amazon S3 to store and retrieve any amount of data at any time, from anywhere on the web."/>
          <p:cNvSpPr txBox="1"/>
          <p:nvPr>
            <p:ph type="ctrTitle"/>
          </p:nvPr>
        </p:nvSpPr>
        <p:spPr>
          <a:xfrm>
            <a:off x="1270000" y="4914900"/>
            <a:ext cx="10464800" cy="3302000"/>
          </a:xfrm>
          <a:prstGeom prst="rect">
            <a:avLst/>
          </a:prstGeom>
        </p:spPr>
        <p:txBody>
          <a:bodyPr/>
          <a:lstStyle>
            <a:lvl1pPr>
              <a:defRPr sz="3700">
                <a:latin typeface="Helvetica Neue"/>
                <a:ea typeface="Helvetica Neue"/>
                <a:cs typeface="Helvetica Neue"/>
                <a:sym typeface="Helvetica Neue"/>
              </a:defRPr>
            </a:lvl1pPr>
          </a:lstStyle>
          <a:p>
            <a:pPr/>
            <a:r>
              <a:t>Amazon Simple Storage Service (Amazon S3) is storage for the internet. You can use Amazon S3 to store and retrieve any amount of data at any time, from anywhere on the web.</a:t>
            </a:r>
          </a:p>
        </p:txBody>
      </p:sp>
      <p:pic>
        <p:nvPicPr>
          <p:cNvPr id="498" name="s3.png" descr="s3.png"/>
          <p:cNvPicPr>
            <a:picLocks noChangeAspect="1"/>
          </p:cNvPicPr>
          <p:nvPr/>
        </p:nvPicPr>
        <p:blipFill>
          <a:blip r:embed="rId2">
            <a:extLst/>
          </a:blip>
          <a:stretch>
            <a:fillRect/>
          </a:stretch>
        </p:blipFill>
        <p:spPr>
          <a:xfrm>
            <a:off x="5138743" y="1640128"/>
            <a:ext cx="2727313" cy="32983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Question 4"/>
          <p:cNvSpPr txBox="1"/>
          <p:nvPr>
            <p:ph type="title" idx="4294967295"/>
          </p:nvPr>
        </p:nvSpPr>
        <p:spPr>
          <a:xfrm>
            <a:off x="1270000" y="-1246530"/>
            <a:ext cx="10464800" cy="3302001"/>
          </a:xfrm>
          <a:prstGeom prst="rect">
            <a:avLst/>
          </a:prstGeom>
        </p:spPr>
        <p:txBody>
          <a:bodyPr anchor="b"/>
          <a:lstStyle>
            <a:lvl1pPr>
              <a:defRPr sz="6900"/>
            </a:lvl1pPr>
          </a:lstStyle>
          <a:p>
            <a:pPr/>
            <a:r>
              <a:t>Question 4</a:t>
            </a:r>
          </a:p>
        </p:txBody>
      </p:sp>
      <p:sp>
        <p:nvSpPr>
          <p:cNvPr id="163" name="In AWS, what is IAM used for?"/>
          <p:cNvSpPr txBox="1"/>
          <p:nvPr/>
        </p:nvSpPr>
        <p:spPr>
          <a:xfrm>
            <a:off x="1507680" y="3236570"/>
            <a:ext cx="447507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In AWS, what is IAM used for?</a:t>
            </a:r>
          </a:p>
        </p:txBody>
      </p:sp>
      <p:sp>
        <p:nvSpPr>
          <p:cNvPr id="164" name="Secure VPN access to AWS"/>
          <p:cNvSpPr txBox="1"/>
          <p:nvPr/>
        </p:nvSpPr>
        <p:spPr>
          <a:xfrm>
            <a:off x="1529207" y="3859835"/>
            <a:ext cx="44320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Secure VPN access to AWS</a:t>
            </a:r>
          </a:p>
        </p:txBody>
      </p:sp>
      <p:sp>
        <p:nvSpPr>
          <p:cNvPr id="165" name="Creating and managing users and groups, managing access to AWS…"/>
          <p:cNvSpPr txBox="1"/>
          <p:nvPr/>
        </p:nvSpPr>
        <p:spPr>
          <a:xfrm>
            <a:off x="1518043" y="4483099"/>
            <a:ext cx="10408235"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Creating and managing users and groups, managing access to AWS</a:t>
            </a:r>
          </a:p>
          <a:p>
            <a:pPr algn="l"/>
            <a:r>
              <a:t>    services &amp; assigning permissions to allow and deny access to AWS</a:t>
            </a:r>
          </a:p>
          <a:p>
            <a:pPr algn="l"/>
            <a:r>
              <a:t>    resources</a:t>
            </a:r>
          </a:p>
        </p:txBody>
      </p:sp>
      <p:sp>
        <p:nvSpPr>
          <p:cNvPr id="166" name="To move large amounts of data (Terrabytes) in to AWS"/>
          <p:cNvSpPr txBox="1"/>
          <p:nvPr/>
        </p:nvSpPr>
        <p:spPr>
          <a:xfrm>
            <a:off x="1542681" y="5842964"/>
            <a:ext cx="82206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To move large amounts of data (Terrabytes) in to AWS</a:t>
            </a:r>
          </a:p>
        </p:txBody>
      </p:sp>
      <p:sp>
        <p:nvSpPr>
          <p:cNvPr id="167" name="IAM is a serverless compute platform"/>
          <p:cNvSpPr txBox="1"/>
          <p:nvPr/>
        </p:nvSpPr>
        <p:spPr>
          <a:xfrm>
            <a:off x="1540852" y="6475272"/>
            <a:ext cx="587006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IAM is a serverless compute platform</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Amazon Relational Database Service (RDS)"/>
          <p:cNvSpPr txBox="1"/>
          <p:nvPr>
            <p:ph type="ctrTitle"/>
          </p:nvPr>
        </p:nvSpPr>
        <p:spPr>
          <a:prstGeom prst="rect">
            <a:avLst/>
          </a:prstGeom>
        </p:spPr>
        <p:txBody>
          <a:bodyPr/>
          <a:lstStyle>
            <a:lvl1pPr defTabSz="537463">
              <a:defRPr sz="7360"/>
            </a:lvl1pPr>
          </a:lstStyle>
          <a:p>
            <a:pPr/>
            <a:r>
              <a:t>Amazon Relational Database Service (RDS)</a:t>
            </a:r>
          </a:p>
        </p:txBody>
      </p:sp>
      <p:sp>
        <p:nvSpPr>
          <p:cNvPr id="501" name="Set up, operate, and scale a relational database in the cloud with just a few clic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Set up, operate, and scale a relational database in the cloud with just a few clicks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01"/>
                                        </p:tgtEl>
                                        <p:attrNameLst>
                                          <p:attrName>style.visibility</p:attrName>
                                        </p:attrNameLst>
                                      </p:cBhvr>
                                      <p:to>
                                        <p:strVal val="visible"/>
                                      </p:to>
                                    </p:set>
                                    <p:animEffect filter="fade" transition="in">
                                      <p:cBhvr>
                                        <p:cTn id="7"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1" grpId="1"/>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What is a Relational Database?"/>
          <p:cNvSpPr txBox="1"/>
          <p:nvPr>
            <p:ph type="title" idx="4294967295"/>
          </p:nvPr>
        </p:nvSpPr>
        <p:spPr>
          <a:xfrm>
            <a:off x="29864" y="-1309688"/>
            <a:ext cx="12945072" cy="3302001"/>
          </a:xfrm>
          <a:prstGeom prst="rect">
            <a:avLst/>
          </a:prstGeom>
        </p:spPr>
        <p:txBody>
          <a:bodyPr anchor="b"/>
          <a:lstStyle>
            <a:lvl1pPr>
              <a:defRPr sz="6900"/>
            </a:lvl1pPr>
          </a:lstStyle>
          <a:p>
            <a:pPr/>
            <a:r>
              <a:t>What is a Relational Database?</a:t>
            </a:r>
          </a:p>
        </p:txBody>
      </p:sp>
      <p:sp>
        <p:nvSpPr>
          <p:cNvPr id="504" name="A relational database is a collection of data items with pre-defined relationships between them. These items are organised as a set of tables with columns and rows. Tables are used to hold information about the objects to be represented in the database. Each column in a table holds a certain kind of data and a field stores the actual value of an attribute. The rows in the table represent a collection of related values of one object or entity. Each row in a table could be marked with a unique identifier called a primary key, and rows among multiple tables can be made related using foreign keys. This data can be accessed in many different ways without reorganising the database tables themselves."/>
          <p:cNvSpPr txBox="1"/>
          <p:nvPr/>
        </p:nvSpPr>
        <p:spPr>
          <a:xfrm>
            <a:off x="127000" y="3287370"/>
            <a:ext cx="13011608" cy="3407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A relational database is a collection of data items with pre-defined relationships between them. These items are organised as a set of tables with columns and rows. Tables are used to hold information about the objects to be represented in the database. Each column in a table holds a certain kind of data and a field stores the actual value of an attribute. The rows in the table represent a collection of related values of one object or entity. Each row in a table could be marked with a unique identifier called a primary key, and rows among multiple tables can be made related using foreign keys. This data can be accessed in many different ways without reorganising the database tables themselves.</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Isn’t it great when your application and its database work together like a finely tuned machin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Isn’t it great when your application and its database work together like a finely tuned machine</a:t>
            </a:r>
          </a:p>
        </p:txBody>
      </p:sp>
      <p:pic>
        <p:nvPicPr>
          <p:cNvPr id="507" name="2aea912fcbf3a3301801ccba27bd390c.png" descr="2aea912fcbf3a3301801ccba27bd390c.png"/>
          <p:cNvPicPr>
            <a:picLocks noChangeAspect="1"/>
          </p:cNvPicPr>
          <p:nvPr/>
        </p:nvPicPr>
        <p:blipFill>
          <a:blip r:embed="rId2">
            <a:extLst/>
          </a:blip>
          <a:stretch>
            <a:fillRect/>
          </a:stretch>
        </p:blipFill>
        <p:spPr>
          <a:xfrm>
            <a:off x="4746017" y="1638300"/>
            <a:ext cx="3512767" cy="3302000"/>
          </a:xfrm>
          <a:prstGeom prst="rect">
            <a:avLst/>
          </a:prstGeom>
          <a:ln w="12700">
            <a:miter lim="400000"/>
          </a:ln>
        </p:spPr>
      </p:pic>
      <p:sp>
        <p:nvSpPr>
          <p:cNvPr id="508" name="The applications out front making your customers happ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The applications out front making your customers happy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 grpId="1" fill="hold">
                                  <p:stCondLst>
                                    <p:cond delay="0"/>
                                  </p:stCondLst>
                                  <p:iterate type="el" backwards="0">
                                    <p:tmAbs val="0"/>
                                  </p:iterate>
                                  <p:childTnLst>
                                    <p:set>
                                      <p:cBhvr>
                                        <p:cTn id="6" fill="hold"/>
                                        <p:tgtEl>
                                          <p:spTgt spid="507"/>
                                        </p:tgtEl>
                                        <p:attrNameLst>
                                          <p:attrName>style.visibility</p:attrName>
                                        </p:attrNameLst>
                                      </p:cBhvr>
                                      <p:to>
                                        <p:strVal val="visible"/>
                                      </p:to>
                                    </p:set>
                                    <p:anim calcmode="lin" valueType="num">
                                      <p:cBhvr>
                                        <p:cTn id="7" dur="1250" fill="hold"/>
                                        <p:tgtEl>
                                          <p:spTgt spid="507"/>
                                        </p:tgtEl>
                                        <p:attrNameLst>
                                          <p:attrName>ppt_x</p:attrName>
                                        </p:attrNameLst>
                                      </p:cBhvr>
                                      <p:tavLst>
                                        <p:tav tm="0">
                                          <p:val>
                                            <p:strVal val="0-#ppt_w/2"/>
                                          </p:val>
                                        </p:tav>
                                        <p:tav tm="100000">
                                          <p:val>
                                            <p:strVal val="#ppt_x"/>
                                          </p:val>
                                        </p:tav>
                                      </p:tavLst>
                                    </p:anim>
                                    <p:anim calcmode="lin" valueType="num">
                                      <p:cBhvr>
                                        <p:cTn id="8" dur="1250" fill="hold"/>
                                        <p:tgtEl>
                                          <p:spTgt spid="507"/>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Class="entr" nodeType="afterEffect" presetSubtype="8" presetID="2" grpId="2" fill="hold">
                                  <p:stCondLst>
                                    <p:cond delay="0"/>
                                  </p:stCondLst>
                                  <p:iterate type="lt" backwards="0">
                                    <p:tmAbs val="0"/>
                                  </p:iterate>
                                  <p:childTnLst>
                                    <p:set>
                                      <p:cBhvr>
                                        <p:cTn id="11" fill="hold"/>
                                        <p:tgtEl>
                                          <p:spTgt spid="506"/>
                                        </p:tgtEl>
                                        <p:attrNameLst>
                                          <p:attrName>style.visibility</p:attrName>
                                        </p:attrNameLst>
                                      </p:cBhvr>
                                      <p:to>
                                        <p:strVal val="visible"/>
                                      </p:to>
                                    </p:set>
                                    <p:anim calcmode="lin" valueType="num">
                                      <p:cBhvr>
                                        <p:cTn id="12" dur="1500" fill="hold"/>
                                        <p:tgtEl>
                                          <p:spTgt spid="506"/>
                                        </p:tgtEl>
                                        <p:attrNameLst>
                                          <p:attrName>ppt_x</p:attrName>
                                        </p:attrNameLst>
                                      </p:cBhvr>
                                      <p:tavLst>
                                        <p:tav tm="0">
                                          <p:val>
                                            <p:strVal val="0-#ppt_w/2"/>
                                          </p:val>
                                        </p:tav>
                                        <p:tav tm="100000">
                                          <p:val>
                                            <p:strVal val="#ppt_x"/>
                                          </p:val>
                                        </p:tav>
                                      </p:tavLst>
                                    </p:anim>
                                    <p:anim calcmode="lin" valueType="num">
                                      <p:cBhvr>
                                        <p:cTn id="13" dur="1500" fill="hold"/>
                                        <p:tgtEl>
                                          <p:spTgt spid="50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xit" nodeType="clickEffect" presetID="9" grpId="3" fill="hold">
                                  <p:stCondLst>
                                    <p:cond delay="0"/>
                                  </p:stCondLst>
                                  <p:iterate type="el" backwards="0">
                                    <p:tmAbs val="0"/>
                                  </p:iterate>
                                  <p:childTnLst>
                                    <p:animEffect filter="dissolve" transition="out">
                                      <p:cBhvr>
                                        <p:cTn id="17" dur="1500" fill="hold"/>
                                        <p:tgtEl>
                                          <p:spTgt spid="506"/>
                                        </p:tgtEl>
                                      </p:cBhvr>
                                    </p:animEffect>
                                    <p:set>
                                      <p:cBhvr>
                                        <p:cTn id="18" fill="hold">
                                          <p:stCondLst>
                                            <p:cond delay="1499"/>
                                          </p:stCondLst>
                                        </p:cTn>
                                        <p:tgtEl>
                                          <p:spTgt spid="506"/>
                                        </p:tgtEl>
                                        <p:attrNameLst>
                                          <p:attrName>style.visibility</p:attrName>
                                        </p:attrNameLst>
                                      </p:cBhvr>
                                      <p:to>
                                        <p:strVal val="hidden"/>
                                      </p:to>
                                    </p:set>
                                  </p:childTnLst>
                                </p:cTn>
                              </p:par>
                            </p:childTnLst>
                          </p:cTn>
                        </p:par>
                        <p:par>
                          <p:cTn id="19" fill="hold">
                            <p:stCondLst>
                              <p:cond delay="1500"/>
                            </p:stCondLst>
                            <p:childTnLst>
                              <p:par>
                                <p:cTn id="20" presetClass="entr" nodeType="afterEffect" presetSubtype="8" presetID="2" grpId="4" fill="hold">
                                  <p:stCondLst>
                                    <p:cond delay="0"/>
                                  </p:stCondLst>
                                  <p:iterate type="lt" backwards="0">
                                    <p:tmAbs val="0"/>
                                  </p:iterate>
                                  <p:childTnLst>
                                    <p:set>
                                      <p:cBhvr>
                                        <p:cTn id="21" fill="hold"/>
                                        <p:tgtEl>
                                          <p:spTgt spid="508"/>
                                        </p:tgtEl>
                                        <p:attrNameLst>
                                          <p:attrName>style.visibility</p:attrName>
                                        </p:attrNameLst>
                                      </p:cBhvr>
                                      <p:to>
                                        <p:strVal val="visible"/>
                                      </p:to>
                                    </p:set>
                                    <p:anim calcmode="lin" valueType="num">
                                      <p:cBhvr>
                                        <p:cTn id="22" dur="1500" fill="hold"/>
                                        <p:tgtEl>
                                          <p:spTgt spid="508"/>
                                        </p:tgtEl>
                                        <p:attrNameLst>
                                          <p:attrName>ppt_x</p:attrName>
                                        </p:attrNameLst>
                                      </p:cBhvr>
                                      <p:tavLst>
                                        <p:tav tm="0">
                                          <p:val>
                                            <p:strVal val="0-#ppt_w/2"/>
                                          </p:val>
                                        </p:tav>
                                        <p:tav tm="100000">
                                          <p:val>
                                            <p:strVal val="#ppt_x"/>
                                          </p:val>
                                        </p:tav>
                                      </p:tavLst>
                                    </p:anim>
                                    <p:anim calcmode="lin" valueType="num">
                                      <p:cBhvr>
                                        <p:cTn id="23" dur="1500" fill="hold"/>
                                        <p:tgtEl>
                                          <p:spTgt spid="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7" grpId="1"/>
      <p:bldP build="whole" bldLvl="1" animBg="1" rev="0" advAuto="0" spid="506" grpId="2"/>
      <p:bldP build="whole" bldLvl="1" animBg="1" rev="0" advAuto="0" spid="506" grpId="3"/>
      <p:bldP build="whole" bldLvl="1" animBg="1" rev="0" advAuto="0" spid="508" grpId="4"/>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0"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sp>
        <p:nvSpPr>
          <p:cNvPr id="511" name="And the database is just behind the scenes giving the application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the database is just behind the scenes giving the application -</a:t>
            </a:r>
          </a:p>
        </p:txBody>
      </p:sp>
      <p:sp>
        <p:nvSpPr>
          <p:cNvPr id="512" name="Dingbat Check"/>
          <p:cNvSpPr/>
          <p:nvPr/>
        </p:nvSpPr>
        <p:spPr>
          <a:xfrm>
            <a:off x="5965929" y="2169246"/>
            <a:ext cx="1072943" cy="101957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13" name="Great Performan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Great Performance</a:t>
            </a:r>
          </a:p>
        </p:txBody>
      </p:sp>
      <p:sp>
        <p:nvSpPr>
          <p:cNvPr id="514" name="Dingbat Check"/>
          <p:cNvSpPr/>
          <p:nvPr/>
        </p:nvSpPr>
        <p:spPr>
          <a:xfrm>
            <a:off x="5965929" y="3032846"/>
            <a:ext cx="1072943" cy="101957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15" name="Durably storing your customers dat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Durably storing your customers data</a:t>
            </a:r>
          </a:p>
        </p:txBody>
      </p:sp>
      <p:sp>
        <p:nvSpPr>
          <p:cNvPr id="516" name="Dingbat Check"/>
          <p:cNvSpPr/>
          <p:nvPr/>
        </p:nvSpPr>
        <p:spPr>
          <a:xfrm>
            <a:off x="5965929" y="3845646"/>
            <a:ext cx="1072943" cy="101957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17" name="And always being availabl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always being available</a:t>
            </a:r>
          </a:p>
        </p:txBody>
      </p:sp>
      <p:sp>
        <p:nvSpPr>
          <p:cNvPr id="518" name="But your database is getting bigger all the tim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defRPr b="0" sz="3700"/>
            </a:pPr>
            <a:r>
              <a:t>But your database is getting bigger all the time</a:t>
            </a:r>
          </a:p>
          <a:p>
            <a:pPr>
              <a:defRPr b="0" sz="3700"/>
            </a:pPr>
            <a:r>
              <a:t>and you’re always taking on more</a:t>
            </a:r>
          </a:p>
        </p:txBody>
      </p:sp>
      <p:pic>
        <p:nvPicPr>
          <p:cNvPr id="519" name="database.png" descr="database.png"/>
          <p:cNvPicPr>
            <a:picLocks noChangeAspect="1"/>
          </p:cNvPicPr>
          <p:nvPr/>
        </p:nvPicPr>
        <p:blipFill>
          <a:blip r:embed="rId2">
            <a:extLst/>
          </a:blip>
          <a:stretch>
            <a:fillRect/>
          </a:stretch>
        </p:blipFill>
        <p:spPr>
          <a:xfrm>
            <a:off x="0" y="1295639"/>
            <a:ext cx="3302000" cy="3987322"/>
          </a:xfrm>
          <a:prstGeom prst="rect">
            <a:avLst/>
          </a:prstGeom>
          <a:ln w="12700">
            <a:miter lim="400000"/>
          </a:ln>
        </p:spPr>
      </p:pic>
      <p:pic>
        <p:nvPicPr>
          <p:cNvPr id="520" name="database.png" descr="database.png"/>
          <p:cNvPicPr>
            <a:picLocks noChangeAspect="1"/>
          </p:cNvPicPr>
          <p:nvPr/>
        </p:nvPicPr>
        <p:blipFill>
          <a:blip r:embed="rId2">
            <a:extLst/>
          </a:blip>
          <a:stretch>
            <a:fillRect/>
          </a:stretch>
        </p:blipFill>
        <p:spPr>
          <a:xfrm>
            <a:off x="9550400" y="1295639"/>
            <a:ext cx="3302000" cy="3987322"/>
          </a:xfrm>
          <a:prstGeom prst="rect">
            <a:avLst/>
          </a:prstGeom>
          <a:ln w="12700">
            <a:miter lim="400000"/>
          </a:ln>
        </p:spPr>
      </p:pic>
      <p:sp>
        <p:nvSpPr>
          <p:cNvPr id="521" name="Running databases means a lot of repetitive management work"/>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Running databases means a lot of repetitive management work</a:t>
            </a:r>
          </a:p>
        </p:txBody>
      </p:sp>
      <p:sp>
        <p:nvSpPr>
          <p:cNvPr id="522" name="It has to be done but it doesn’t directly help your customer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It has to be done but it doesn’t directly help your customers</a:t>
            </a:r>
          </a:p>
        </p:txBody>
      </p:sp>
      <p:sp>
        <p:nvSpPr>
          <p:cNvPr id="523" name="How will you stay ahead of growth so that your databases don’t become the bottleneck"/>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How will you stay ahead of growth so that your databases don’t become the bottleneck</a:t>
            </a:r>
          </a:p>
        </p:txBody>
      </p:sp>
      <p:sp>
        <p:nvSpPr>
          <p:cNvPr id="524" name="And how will you be ready for disast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how will you be ready for disaster</a:t>
            </a:r>
          </a:p>
        </p:txBody>
      </p:sp>
      <p:sp>
        <p:nvSpPr>
          <p:cNvPr id="525" name="Fortunately, there’s a way to avoid the undifferentiated heavy lifting and get ahead of the complexity and risk"/>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Fortunately, there’s a way to avoid the undifferentiated heavy lifting and get ahead of the complexity and risk</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510"/>
                                        </p:tgtEl>
                                        <p:attrNameLst>
                                          <p:attrName>style.visibility</p:attrName>
                                        </p:attrNameLst>
                                      </p:cBhvr>
                                      <p:to>
                                        <p:strVal val="visible"/>
                                      </p:to>
                                    </p:set>
                                    <p:animEffect filter="wipe(left)" transition="in">
                                      <p:cBhvr>
                                        <p:cTn id="7" dur="500"/>
                                        <p:tgtEl>
                                          <p:spTgt spid="510"/>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511"/>
                                        </p:tgtEl>
                                        <p:attrNameLst>
                                          <p:attrName>style.visibility</p:attrName>
                                        </p:attrNameLst>
                                      </p:cBhvr>
                                      <p:to>
                                        <p:strVal val="visible"/>
                                      </p:to>
                                    </p:set>
                                    <p:animEffect filter="wipe(left)" transition="in">
                                      <p:cBhvr>
                                        <p:cTn id="11" dur="1500"/>
                                        <p:tgtEl>
                                          <p:spTgt spid="511"/>
                                        </p:tgtEl>
                                      </p:cBhvr>
                                    </p:animEffect>
                                  </p:childTnLst>
                                </p:cTn>
                              </p:par>
                            </p:childTnLst>
                          </p:cTn>
                        </p:par>
                      </p:childTnLst>
                    </p:cTn>
                  </p:par>
                  <p:par>
                    <p:cTn id="12" fill="hold">
                      <p:stCondLst>
                        <p:cond delay="indefinite"/>
                      </p:stCondLst>
                      <p:childTnLst>
                        <p:par>
                          <p:cTn id="13" fill="hold">
                            <p:stCondLst>
                              <p:cond delay="0"/>
                            </p:stCondLst>
                            <p:childTnLst>
                              <p:par>
                                <p:cTn id="14" presetClass="exit" nodeType="clickEffect" presetSubtype="0" presetID="1" grpId="3" fill="hold">
                                  <p:stCondLst>
                                    <p:cond delay="0"/>
                                  </p:stCondLst>
                                  <p:iterate type="el" backwards="0">
                                    <p:tmAbs val="0"/>
                                  </p:iterate>
                                  <p:childTnLst>
                                    <p:set>
                                      <p:cBhvr>
                                        <p:cTn id="15" fill="hold">
                                          <p:stCondLst>
                                            <p:cond delay="0"/>
                                          </p:stCondLst>
                                        </p:cTn>
                                        <p:tgtEl>
                                          <p:spTgt spid="511"/>
                                        </p:tgtEl>
                                        <p:attrNameLst>
                                          <p:attrName>style.visibility</p:attrName>
                                        </p:attrNameLst>
                                      </p:cBhvr>
                                      <p:to>
                                        <p:strVal val="hidden"/>
                                      </p:to>
                                    </p:set>
                                  </p:childTnLst>
                                </p:cTn>
                              </p:par>
                            </p:childTnLst>
                          </p:cTn>
                        </p:par>
                        <p:par>
                          <p:cTn id="16" fill="hold">
                            <p:stCondLst>
                              <p:cond delay="0"/>
                            </p:stCondLst>
                            <p:childTnLst>
                              <p:par>
                                <p:cTn id="17" presetClass="entr" nodeType="afterEffect" presetSubtype="8" presetID="22" grpId="4" fill="hold">
                                  <p:stCondLst>
                                    <p:cond delay="0"/>
                                  </p:stCondLst>
                                  <p:iterate type="el" backwards="0">
                                    <p:tmAbs val="0"/>
                                  </p:iterate>
                                  <p:childTnLst>
                                    <p:set>
                                      <p:cBhvr>
                                        <p:cTn id="18" fill="hold"/>
                                        <p:tgtEl>
                                          <p:spTgt spid="512"/>
                                        </p:tgtEl>
                                        <p:attrNameLst>
                                          <p:attrName>style.visibility</p:attrName>
                                        </p:attrNameLst>
                                      </p:cBhvr>
                                      <p:to>
                                        <p:strVal val="visible"/>
                                      </p:to>
                                    </p:set>
                                    <p:animEffect filter="wipe(left)" transition="in">
                                      <p:cBhvr>
                                        <p:cTn id="19" dur="1500"/>
                                        <p:tgtEl>
                                          <p:spTgt spid="512"/>
                                        </p:tgtEl>
                                      </p:cBhvr>
                                    </p:animEffect>
                                  </p:childTnLst>
                                </p:cTn>
                              </p:par>
                            </p:childTnLst>
                          </p:cTn>
                        </p:par>
                        <p:par>
                          <p:cTn id="20" fill="hold">
                            <p:stCondLst>
                              <p:cond delay="1500"/>
                            </p:stCondLst>
                            <p:childTnLst>
                              <p:par>
                                <p:cTn id="21" presetClass="entr" nodeType="afterEffect" presetSubtype="8" presetID="22" grpId="5" fill="hold">
                                  <p:stCondLst>
                                    <p:cond delay="0"/>
                                  </p:stCondLst>
                                  <p:iterate type="el" backwards="0">
                                    <p:tmAbs val="0"/>
                                  </p:iterate>
                                  <p:childTnLst>
                                    <p:set>
                                      <p:cBhvr>
                                        <p:cTn id="22" fill="hold"/>
                                        <p:tgtEl>
                                          <p:spTgt spid="513"/>
                                        </p:tgtEl>
                                        <p:attrNameLst>
                                          <p:attrName>style.visibility</p:attrName>
                                        </p:attrNameLst>
                                      </p:cBhvr>
                                      <p:to>
                                        <p:strVal val="visible"/>
                                      </p:to>
                                    </p:set>
                                    <p:animEffect filter="wipe(left)" transition="in">
                                      <p:cBhvr>
                                        <p:cTn id="23" dur="1500"/>
                                        <p:tgtEl>
                                          <p:spTgt spid="513"/>
                                        </p:tgtEl>
                                      </p:cBhvr>
                                    </p:animEffec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6" fill="hold">
                                  <p:stCondLst>
                                    <p:cond delay="0"/>
                                  </p:stCondLst>
                                  <p:iterate type="el" backwards="0">
                                    <p:tmAbs val="0"/>
                                  </p:iterate>
                                  <p:childTnLst>
                                    <p:set>
                                      <p:cBhvr>
                                        <p:cTn id="27" fill="hold">
                                          <p:stCondLst>
                                            <p:cond delay="0"/>
                                          </p:stCondLst>
                                        </p:cTn>
                                        <p:tgtEl>
                                          <p:spTgt spid="513"/>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8" presetID="22" grpId="7" fill="hold">
                                  <p:stCondLst>
                                    <p:cond delay="0"/>
                                  </p:stCondLst>
                                  <p:iterate type="el" backwards="0">
                                    <p:tmAbs val="0"/>
                                  </p:iterate>
                                  <p:childTnLst>
                                    <p:set>
                                      <p:cBhvr>
                                        <p:cTn id="30" fill="hold"/>
                                        <p:tgtEl>
                                          <p:spTgt spid="514"/>
                                        </p:tgtEl>
                                        <p:attrNameLst>
                                          <p:attrName>style.visibility</p:attrName>
                                        </p:attrNameLst>
                                      </p:cBhvr>
                                      <p:to>
                                        <p:strVal val="visible"/>
                                      </p:to>
                                    </p:set>
                                    <p:animEffect filter="wipe(left)" transition="in">
                                      <p:cBhvr>
                                        <p:cTn id="31" dur="1500"/>
                                        <p:tgtEl>
                                          <p:spTgt spid="514"/>
                                        </p:tgtEl>
                                      </p:cBhvr>
                                    </p:animEffect>
                                  </p:childTnLst>
                                </p:cTn>
                              </p:par>
                            </p:childTnLst>
                          </p:cTn>
                        </p:par>
                        <p:par>
                          <p:cTn id="32" fill="hold">
                            <p:stCondLst>
                              <p:cond delay="1500"/>
                            </p:stCondLst>
                            <p:childTnLst>
                              <p:par>
                                <p:cTn id="33" presetClass="entr" nodeType="afterEffect" presetSubtype="8" presetID="22" grpId="8" fill="hold">
                                  <p:stCondLst>
                                    <p:cond delay="0"/>
                                  </p:stCondLst>
                                  <p:iterate type="el" backwards="0">
                                    <p:tmAbs val="0"/>
                                  </p:iterate>
                                  <p:childTnLst>
                                    <p:set>
                                      <p:cBhvr>
                                        <p:cTn id="34" fill="hold"/>
                                        <p:tgtEl>
                                          <p:spTgt spid="515"/>
                                        </p:tgtEl>
                                        <p:attrNameLst>
                                          <p:attrName>style.visibility</p:attrName>
                                        </p:attrNameLst>
                                      </p:cBhvr>
                                      <p:to>
                                        <p:strVal val="visible"/>
                                      </p:to>
                                    </p:set>
                                    <p:animEffect filter="wipe(left)" transition="in">
                                      <p:cBhvr>
                                        <p:cTn id="35" dur="1500"/>
                                        <p:tgtEl>
                                          <p:spTgt spid="515"/>
                                        </p:tgtEl>
                                      </p:cBhvr>
                                    </p:animEffect>
                                  </p:childTnLst>
                                </p:cTn>
                              </p:par>
                            </p:childTnLst>
                          </p:cTn>
                        </p:par>
                      </p:childTnLst>
                    </p:cTn>
                  </p:par>
                  <p:par>
                    <p:cTn id="36" fill="hold">
                      <p:stCondLst>
                        <p:cond delay="indefinite"/>
                      </p:stCondLst>
                      <p:childTnLst>
                        <p:par>
                          <p:cTn id="37" fill="hold">
                            <p:stCondLst>
                              <p:cond delay="0"/>
                            </p:stCondLst>
                            <p:childTnLst>
                              <p:par>
                                <p:cTn id="38" presetClass="exit" nodeType="clickEffect" presetSubtype="0" presetID="1" grpId="9" fill="hold">
                                  <p:stCondLst>
                                    <p:cond delay="0"/>
                                  </p:stCondLst>
                                  <p:iterate type="el" backwards="0">
                                    <p:tmAbs val="0"/>
                                  </p:iterate>
                                  <p:childTnLst>
                                    <p:set>
                                      <p:cBhvr>
                                        <p:cTn id="39" fill="hold">
                                          <p:stCondLst>
                                            <p:cond delay="0"/>
                                          </p:stCondLst>
                                        </p:cTn>
                                        <p:tgtEl>
                                          <p:spTgt spid="515"/>
                                        </p:tgtEl>
                                        <p:attrNameLst>
                                          <p:attrName>style.visibility</p:attrName>
                                        </p:attrNameLst>
                                      </p:cBhvr>
                                      <p:to>
                                        <p:strVal val="hidden"/>
                                      </p:to>
                                    </p:set>
                                  </p:childTnLst>
                                </p:cTn>
                              </p:par>
                            </p:childTnLst>
                          </p:cTn>
                        </p:par>
                        <p:par>
                          <p:cTn id="40" fill="hold">
                            <p:stCondLst>
                              <p:cond delay="0"/>
                            </p:stCondLst>
                            <p:childTnLst>
                              <p:par>
                                <p:cTn id="41" presetClass="entr" nodeType="afterEffect" presetSubtype="8" presetID="22" grpId="10" fill="hold">
                                  <p:stCondLst>
                                    <p:cond delay="0"/>
                                  </p:stCondLst>
                                  <p:iterate type="el" backwards="0">
                                    <p:tmAbs val="0"/>
                                  </p:iterate>
                                  <p:childTnLst>
                                    <p:set>
                                      <p:cBhvr>
                                        <p:cTn id="42" fill="hold"/>
                                        <p:tgtEl>
                                          <p:spTgt spid="516"/>
                                        </p:tgtEl>
                                        <p:attrNameLst>
                                          <p:attrName>style.visibility</p:attrName>
                                        </p:attrNameLst>
                                      </p:cBhvr>
                                      <p:to>
                                        <p:strVal val="visible"/>
                                      </p:to>
                                    </p:set>
                                    <p:animEffect filter="wipe(left)" transition="in">
                                      <p:cBhvr>
                                        <p:cTn id="43" dur="1500"/>
                                        <p:tgtEl>
                                          <p:spTgt spid="516"/>
                                        </p:tgtEl>
                                      </p:cBhvr>
                                    </p:animEffect>
                                  </p:childTnLst>
                                </p:cTn>
                              </p:par>
                            </p:childTnLst>
                          </p:cTn>
                        </p:par>
                        <p:par>
                          <p:cTn id="44" fill="hold">
                            <p:stCondLst>
                              <p:cond delay="1500"/>
                            </p:stCondLst>
                            <p:childTnLst>
                              <p:par>
                                <p:cTn id="45" presetClass="entr" nodeType="afterEffect" presetSubtype="8" presetID="22" grpId="11" fill="hold">
                                  <p:stCondLst>
                                    <p:cond delay="0"/>
                                  </p:stCondLst>
                                  <p:iterate type="el" backwards="0">
                                    <p:tmAbs val="0"/>
                                  </p:iterate>
                                  <p:childTnLst>
                                    <p:set>
                                      <p:cBhvr>
                                        <p:cTn id="46" fill="hold"/>
                                        <p:tgtEl>
                                          <p:spTgt spid="517"/>
                                        </p:tgtEl>
                                        <p:attrNameLst>
                                          <p:attrName>style.visibility</p:attrName>
                                        </p:attrNameLst>
                                      </p:cBhvr>
                                      <p:to>
                                        <p:strVal val="visible"/>
                                      </p:to>
                                    </p:set>
                                    <p:animEffect filter="wipe(left)" transition="in">
                                      <p:cBhvr>
                                        <p:cTn id="47" dur="1500"/>
                                        <p:tgtEl>
                                          <p:spTgt spid="517"/>
                                        </p:tgtEl>
                                      </p:cBhvr>
                                    </p:animEffect>
                                  </p:childTnLst>
                                </p:cTn>
                              </p:par>
                            </p:childTnLst>
                          </p:cTn>
                        </p:par>
                      </p:childTnLst>
                    </p:cTn>
                  </p:par>
                  <p:par>
                    <p:cTn id="48" fill="hold">
                      <p:stCondLst>
                        <p:cond delay="indefinite"/>
                      </p:stCondLst>
                      <p:childTnLst>
                        <p:par>
                          <p:cTn id="49" fill="hold">
                            <p:stCondLst>
                              <p:cond delay="0"/>
                            </p:stCondLst>
                            <p:childTnLst>
                              <p:par>
                                <p:cTn id="50" presetClass="exit" nodeType="clickEffect" presetSubtype="0" presetID="1" grpId="12" fill="hold">
                                  <p:stCondLst>
                                    <p:cond delay="0"/>
                                  </p:stCondLst>
                                  <p:iterate type="el" backwards="0">
                                    <p:tmAbs val="0"/>
                                  </p:iterate>
                                  <p:childTnLst>
                                    <p:set>
                                      <p:cBhvr>
                                        <p:cTn id="51" fill="hold">
                                          <p:stCondLst>
                                            <p:cond delay="0"/>
                                          </p:stCondLst>
                                        </p:cTn>
                                        <p:tgtEl>
                                          <p:spTgt spid="517"/>
                                        </p:tgtEl>
                                        <p:attrNameLst>
                                          <p:attrName>style.visibility</p:attrName>
                                        </p:attrNameLst>
                                      </p:cBhvr>
                                      <p:to>
                                        <p:strVal val="hidden"/>
                                      </p:to>
                                    </p:set>
                                  </p:childTnLst>
                                </p:cTn>
                              </p:par>
                            </p:childTnLst>
                          </p:cTn>
                        </p:par>
                        <p:par>
                          <p:cTn id="52" fill="hold">
                            <p:stCondLst>
                              <p:cond delay="0"/>
                            </p:stCondLst>
                            <p:childTnLst>
                              <p:par>
                                <p:cTn id="53" presetClass="exit" nodeType="afterEffect" presetSubtype="0" presetID="1" grpId="13" fill="hold">
                                  <p:stCondLst>
                                    <p:cond delay="0"/>
                                  </p:stCondLst>
                                  <p:iterate type="el" backwards="0">
                                    <p:tmAbs val="0"/>
                                  </p:iterate>
                                  <p:childTnLst>
                                    <p:set>
                                      <p:cBhvr>
                                        <p:cTn id="54" fill="hold">
                                          <p:stCondLst>
                                            <p:cond delay="0"/>
                                          </p:stCondLst>
                                        </p:cTn>
                                        <p:tgtEl>
                                          <p:spTgt spid="512"/>
                                        </p:tgtEl>
                                        <p:attrNameLst>
                                          <p:attrName>style.visibility</p:attrName>
                                        </p:attrNameLst>
                                      </p:cBhvr>
                                      <p:to>
                                        <p:strVal val="hidden"/>
                                      </p:to>
                                    </p:set>
                                  </p:childTnLst>
                                </p:cTn>
                              </p:par>
                            </p:childTnLst>
                          </p:cTn>
                        </p:par>
                        <p:par>
                          <p:cTn id="55" fill="hold">
                            <p:stCondLst>
                              <p:cond delay="0"/>
                            </p:stCondLst>
                            <p:childTnLst>
                              <p:par>
                                <p:cTn id="56" presetClass="exit" nodeType="afterEffect" presetSubtype="0" presetID="1" grpId="14" fill="hold">
                                  <p:stCondLst>
                                    <p:cond delay="0"/>
                                  </p:stCondLst>
                                  <p:iterate type="el" backwards="0">
                                    <p:tmAbs val="0"/>
                                  </p:iterate>
                                  <p:childTnLst>
                                    <p:set>
                                      <p:cBhvr>
                                        <p:cTn id="57" fill="hold">
                                          <p:stCondLst>
                                            <p:cond delay="0"/>
                                          </p:stCondLst>
                                        </p:cTn>
                                        <p:tgtEl>
                                          <p:spTgt spid="514"/>
                                        </p:tgtEl>
                                        <p:attrNameLst>
                                          <p:attrName>style.visibility</p:attrName>
                                        </p:attrNameLst>
                                      </p:cBhvr>
                                      <p:to>
                                        <p:strVal val="hidden"/>
                                      </p:to>
                                    </p:set>
                                  </p:childTnLst>
                                </p:cTn>
                              </p:par>
                            </p:childTnLst>
                          </p:cTn>
                        </p:par>
                        <p:par>
                          <p:cTn id="58" fill="hold">
                            <p:stCondLst>
                              <p:cond delay="0"/>
                            </p:stCondLst>
                            <p:childTnLst>
                              <p:par>
                                <p:cTn id="59" presetClass="exit" nodeType="afterEffect" presetSubtype="0" presetID="1" grpId="15" fill="hold">
                                  <p:stCondLst>
                                    <p:cond delay="0"/>
                                  </p:stCondLst>
                                  <p:iterate type="el" backwards="0">
                                    <p:tmAbs val="0"/>
                                  </p:iterate>
                                  <p:childTnLst>
                                    <p:set>
                                      <p:cBhvr>
                                        <p:cTn id="60" fill="hold">
                                          <p:stCondLst>
                                            <p:cond delay="0"/>
                                          </p:stCondLst>
                                        </p:cTn>
                                        <p:tgtEl>
                                          <p:spTgt spid="516"/>
                                        </p:tgtEl>
                                        <p:attrNameLst>
                                          <p:attrName>style.visibility</p:attrName>
                                        </p:attrNameLst>
                                      </p:cBhvr>
                                      <p:to>
                                        <p:strVal val="hidden"/>
                                      </p:to>
                                    </p:set>
                                  </p:childTnLst>
                                </p:cTn>
                              </p:par>
                            </p:childTnLst>
                          </p:cTn>
                        </p:par>
                        <p:par>
                          <p:cTn id="61" fill="hold">
                            <p:stCondLst>
                              <p:cond delay="0"/>
                            </p:stCondLst>
                            <p:childTnLst>
                              <p:par>
                                <p:cTn id="62" presetClass="emph" nodeType="afterEffect" presetSubtype="0" presetID="6" grpId="16" accel="50000" decel="50000" fill="hold">
                                  <p:stCondLst>
                                    <p:cond delay="0"/>
                                  </p:stCondLst>
                                  <p:childTnLst>
                                    <p:animScale>
                                      <p:cBhvr>
                                        <p:cTn id="63" dur="1000" fill="hold"/>
                                        <p:tgtEl>
                                          <p:spTgt spid="510"/>
                                        </p:tgtEl>
                                      </p:cBhvr>
                                      <p:by x="125000" y="125000"/>
                                    </p:animScale>
                                  </p:childTnLst>
                                </p:cTn>
                              </p:par>
                            </p:childTnLst>
                          </p:cTn>
                        </p:par>
                        <p:par>
                          <p:cTn id="64" fill="hold">
                            <p:stCondLst>
                              <p:cond delay="1000"/>
                            </p:stCondLst>
                            <p:childTnLst>
                              <p:par>
                                <p:cTn id="65" presetClass="entr" nodeType="afterEffect" presetSubtype="8" presetID="22" grpId="17" fill="hold">
                                  <p:stCondLst>
                                    <p:cond delay="0"/>
                                  </p:stCondLst>
                                  <p:iterate type="el" backwards="0">
                                    <p:tmAbs val="0"/>
                                  </p:iterate>
                                  <p:childTnLst>
                                    <p:set>
                                      <p:cBhvr>
                                        <p:cTn id="66" fill="hold"/>
                                        <p:tgtEl>
                                          <p:spTgt spid="518"/>
                                        </p:tgtEl>
                                        <p:attrNameLst>
                                          <p:attrName>style.visibility</p:attrName>
                                        </p:attrNameLst>
                                      </p:cBhvr>
                                      <p:to>
                                        <p:strVal val="visible"/>
                                      </p:to>
                                    </p:set>
                                    <p:animEffect filter="wipe(left)" transition="in">
                                      <p:cBhvr>
                                        <p:cTn id="67" dur="1500"/>
                                        <p:tgtEl>
                                          <p:spTgt spid="518"/>
                                        </p:tgtEl>
                                      </p:cBhvr>
                                    </p:animEffect>
                                  </p:childTnLst>
                                </p:cTn>
                              </p:par>
                            </p:childTnLst>
                          </p:cTn>
                        </p:par>
                      </p:childTnLst>
                    </p:cTn>
                  </p:par>
                  <p:par>
                    <p:cTn id="68" fill="hold">
                      <p:stCondLst>
                        <p:cond delay="indefinite"/>
                      </p:stCondLst>
                      <p:childTnLst>
                        <p:par>
                          <p:cTn id="69" fill="hold">
                            <p:stCondLst>
                              <p:cond delay="0"/>
                            </p:stCondLst>
                            <p:childTnLst>
                              <p:par>
                                <p:cTn id="70" presetClass="exit" nodeType="clickEffect" presetSubtype="0" presetID="1" grpId="18" fill="hold">
                                  <p:stCondLst>
                                    <p:cond delay="0"/>
                                  </p:stCondLst>
                                  <p:iterate type="el" backwards="0">
                                    <p:tmAbs val="0"/>
                                  </p:iterate>
                                  <p:childTnLst>
                                    <p:set>
                                      <p:cBhvr>
                                        <p:cTn id="71" fill="hold">
                                          <p:stCondLst>
                                            <p:cond delay="0"/>
                                          </p:stCondLst>
                                        </p:cTn>
                                        <p:tgtEl>
                                          <p:spTgt spid="518"/>
                                        </p:tgtEl>
                                        <p:attrNameLst>
                                          <p:attrName>style.visibility</p:attrName>
                                        </p:attrNameLst>
                                      </p:cBhvr>
                                      <p:to>
                                        <p:strVal val="hidden"/>
                                      </p:to>
                                    </p:set>
                                  </p:childTnLst>
                                </p:cTn>
                              </p:par>
                            </p:childTnLst>
                          </p:cTn>
                        </p:par>
                        <p:par>
                          <p:cTn id="72" fill="hold">
                            <p:stCondLst>
                              <p:cond delay="0"/>
                            </p:stCondLst>
                            <p:childTnLst>
                              <p:par>
                                <p:cTn id="73" presetClass="entr" nodeType="afterEffect" presetSubtype="8" presetID="22" grpId="19" fill="hold">
                                  <p:stCondLst>
                                    <p:cond delay="0"/>
                                  </p:stCondLst>
                                  <p:iterate type="el" backwards="0">
                                    <p:tmAbs val="0"/>
                                  </p:iterate>
                                  <p:childTnLst>
                                    <p:set>
                                      <p:cBhvr>
                                        <p:cTn id="74" fill="hold"/>
                                        <p:tgtEl>
                                          <p:spTgt spid="519"/>
                                        </p:tgtEl>
                                        <p:attrNameLst>
                                          <p:attrName>style.visibility</p:attrName>
                                        </p:attrNameLst>
                                      </p:cBhvr>
                                      <p:to>
                                        <p:strVal val="visible"/>
                                      </p:to>
                                    </p:set>
                                    <p:animEffect filter="wipe(left)" transition="in">
                                      <p:cBhvr>
                                        <p:cTn id="75" dur="1500"/>
                                        <p:tgtEl>
                                          <p:spTgt spid="519"/>
                                        </p:tgtEl>
                                      </p:cBhvr>
                                    </p:animEffect>
                                  </p:childTnLst>
                                </p:cTn>
                              </p:par>
                            </p:childTnLst>
                          </p:cTn>
                        </p:par>
                        <p:par>
                          <p:cTn id="76" fill="hold">
                            <p:stCondLst>
                              <p:cond delay="1500"/>
                            </p:stCondLst>
                            <p:childTnLst>
                              <p:par>
                                <p:cTn id="77" presetClass="entr" nodeType="afterEffect" presetSubtype="8" presetID="22" grpId="20" fill="hold">
                                  <p:stCondLst>
                                    <p:cond delay="0"/>
                                  </p:stCondLst>
                                  <p:iterate type="el" backwards="0">
                                    <p:tmAbs val="0"/>
                                  </p:iterate>
                                  <p:childTnLst>
                                    <p:set>
                                      <p:cBhvr>
                                        <p:cTn id="78" fill="hold"/>
                                        <p:tgtEl>
                                          <p:spTgt spid="521"/>
                                        </p:tgtEl>
                                        <p:attrNameLst>
                                          <p:attrName>style.visibility</p:attrName>
                                        </p:attrNameLst>
                                      </p:cBhvr>
                                      <p:to>
                                        <p:strVal val="visible"/>
                                      </p:to>
                                    </p:set>
                                    <p:animEffect filter="wipe(left)" transition="in">
                                      <p:cBhvr>
                                        <p:cTn id="79" dur="1500"/>
                                        <p:tgtEl>
                                          <p:spTgt spid="521"/>
                                        </p:tgtEl>
                                      </p:cBhvr>
                                    </p:animEffect>
                                  </p:childTnLst>
                                </p:cTn>
                              </p:par>
                            </p:childTnLst>
                          </p:cTn>
                        </p:par>
                      </p:childTnLst>
                    </p:cTn>
                  </p:par>
                  <p:par>
                    <p:cTn id="80" fill="hold">
                      <p:stCondLst>
                        <p:cond delay="indefinite"/>
                      </p:stCondLst>
                      <p:childTnLst>
                        <p:par>
                          <p:cTn id="81" fill="hold">
                            <p:stCondLst>
                              <p:cond delay="0"/>
                            </p:stCondLst>
                            <p:childTnLst>
                              <p:par>
                                <p:cTn id="82" presetClass="exit" nodeType="clickEffect" presetSubtype="0" presetID="1" grpId="21" fill="hold">
                                  <p:stCondLst>
                                    <p:cond delay="0"/>
                                  </p:stCondLst>
                                  <p:iterate type="el" backwards="0">
                                    <p:tmAbs val="0"/>
                                  </p:iterate>
                                  <p:childTnLst>
                                    <p:set>
                                      <p:cBhvr>
                                        <p:cTn id="83" fill="hold">
                                          <p:stCondLst>
                                            <p:cond delay="0"/>
                                          </p:stCondLst>
                                        </p:cTn>
                                        <p:tgtEl>
                                          <p:spTgt spid="521"/>
                                        </p:tgtEl>
                                        <p:attrNameLst>
                                          <p:attrName>style.visibility</p:attrName>
                                        </p:attrNameLst>
                                      </p:cBhvr>
                                      <p:to>
                                        <p:strVal val="hidden"/>
                                      </p:to>
                                    </p:set>
                                  </p:childTnLst>
                                </p:cTn>
                              </p:par>
                            </p:childTnLst>
                          </p:cTn>
                        </p:par>
                        <p:par>
                          <p:cTn id="84" fill="hold">
                            <p:stCondLst>
                              <p:cond delay="0"/>
                            </p:stCondLst>
                            <p:childTnLst>
                              <p:par>
                                <p:cTn id="85" presetClass="entr" nodeType="afterEffect" presetSubtype="8" presetID="22" grpId="22" fill="hold">
                                  <p:stCondLst>
                                    <p:cond delay="0"/>
                                  </p:stCondLst>
                                  <p:iterate type="el" backwards="0">
                                    <p:tmAbs val="0"/>
                                  </p:iterate>
                                  <p:childTnLst>
                                    <p:set>
                                      <p:cBhvr>
                                        <p:cTn id="86" fill="hold"/>
                                        <p:tgtEl>
                                          <p:spTgt spid="520"/>
                                        </p:tgtEl>
                                        <p:attrNameLst>
                                          <p:attrName>style.visibility</p:attrName>
                                        </p:attrNameLst>
                                      </p:cBhvr>
                                      <p:to>
                                        <p:strVal val="visible"/>
                                      </p:to>
                                    </p:set>
                                    <p:animEffect filter="wipe(left)" transition="in">
                                      <p:cBhvr>
                                        <p:cTn id="87" dur="1500"/>
                                        <p:tgtEl>
                                          <p:spTgt spid="520"/>
                                        </p:tgtEl>
                                      </p:cBhvr>
                                    </p:animEffect>
                                  </p:childTnLst>
                                </p:cTn>
                              </p:par>
                            </p:childTnLst>
                          </p:cTn>
                        </p:par>
                        <p:par>
                          <p:cTn id="88" fill="hold">
                            <p:stCondLst>
                              <p:cond delay="1500"/>
                            </p:stCondLst>
                            <p:childTnLst>
                              <p:par>
                                <p:cTn id="89" presetClass="entr" nodeType="afterEffect" presetSubtype="8" presetID="22" grpId="23" fill="hold">
                                  <p:stCondLst>
                                    <p:cond delay="0"/>
                                  </p:stCondLst>
                                  <p:iterate type="el" backwards="0">
                                    <p:tmAbs val="0"/>
                                  </p:iterate>
                                  <p:childTnLst>
                                    <p:set>
                                      <p:cBhvr>
                                        <p:cTn id="90" fill="hold"/>
                                        <p:tgtEl>
                                          <p:spTgt spid="522"/>
                                        </p:tgtEl>
                                        <p:attrNameLst>
                                          <p:attrName>style.visibility</p:attrName>
                                        </p:attrNameLst>
                                      </p:cBhvr>
                                      <p:to>
                                        <p:strVal val="visible"/>
                                      </p:to>
                                    </p:set>
                                    <p:animEffect filter="wipe(left)" transition="in">
                                      <p:cBhvr>
                                        <p:cTn id="91" dur="1500"/>
                                        <p:tgtEl>
                                          <p:spTgt spid="522"/>
                                        </p:tgtEl>
                                      </p:cBhvr>
                                    </p:animEffect>
                                  </p:childTnLst>
                                </p:cTn>
                              </p:par>
                            </p:childTnLst>
                          </p:cTn>
                        </p:par>
                      </p:childTnLst>
                    </p:cTn>
                  </p:par>
                  <p:par>
                    <p:cTn id="92" fill="hold">
                      <p:stCondLst>
                        <p:cond delay="indefinite"/>
                      </p:stCondLst>
                      <p:childTnLst>
                        <p:par>
                          <p:cTn id="93" fill="hold">
                            <p:stCondLst>
                              <p:cond delay="0"/>
                            </p:stCondLst>
                            <p:childTnLst>
                              <p:par>
                                <p:cTn id="94" presetClass="exit" nodeType="clickEffect" presetSubtype="0" presetID="1" grpId="24" fill="hold">
                                  <p:stCondLst>
                                    <p:cond delay="0"/>
                                  </p:stCondLst>
                                  <p:iterate type="el" backwards="0">
                                    <p:tmAbs val="0"/>
                                  </p:iterate>
                                  <p:childTnLst>
                                    <p:set>
                                      <p:cBhvr>
                                        <p:cTn id="95" fill="hold">
                                          <p:stCondLst>
                                            <p:cond delay="0"/>
                                          </p:stCondLst>
                                        </p:cTn>
                                        <p:tgtEl>
                                          <p:spTgt spid="522"/>
                                        </p:tgtEl>
                                        <p:attrNameLst>
                                          <p:attrName>style.visibility</p:attrName>
                                        </p:attrNameLst>
                                      </p:cBhvr>
                                      <p:to>
                                        <p:strVal val="hidden"/>
                                      </p:to>
                                    </p:set>
                                  </p:childTnLst>
                                </p:cTn>
                              </p:par>
                            </p:childTnLst>
                          </p:cTn>
                        </p:par>
                        <p:par>
                          <p:cTn id="96" fill="hold">
                            <p:stCondLst>
                              <p:cond delay="0"/>
                            </p:stCondLst>
                            <p:childTnLst>
                              <p:par>
                                <p:cTn id="97" presetClass="entr" nodeType="afterEffect" presetSubtype="8" presetID="22" grpId="25" fill="hold">
                                  <p:stCondLst>
                                    <p:cond delay="0"/>
                                  </p:stCondLst>
                                  <p:iterate type="el" backwards="0">
                                    <p:tmAbs val="0"/>
                                  </p:iterate>
                                  <p:childTnLst>
                                    <p:set>
                                      <p:cBhvr>
                                        <p:cTn id="98" fill="hold"/>
                                        <p:tgtEl>
                                          <p:spTgt spid="523"/>
                                        </p:tgtEl>
                                        <p:attrNameLst>
                                          <p:attrName>style.visibility</p:attrName>
                                        </p:attrNameLst>
                                      </p:cBhvr>
                                      <p:to>
                                        <p:strVal val="visible"/>
                                      </p:to>
                                    </p:set>
                                    <p:animEffect filter="wipe(left)" transition="in">
                                      <p:cBhvr>
                                        <p:cTn id="99" dur="1500"/>
                                        <p:tgtEl>
                                          <p:spTgt spid="523"/>
                                        </p:tgtEl>
                                      </p:cBhvr>
                                    </p:animEffect>
                                  </p:childTnLst>
                                </p:cTn>
                              </p:par>
                            </p:childTnLst>
                          </p:cTn>
                        </p:par>
                      </p:childTnLst>
                    </p:cTn>
                  </p:par>
                  <p:par>
                    <p:cTn id="100" fill="hold">
                      <p:stCondLst>
                        <p:cond delay="indefinite"/>
                      </p:stCondLst>
                      <p:childTnLst>
                        <p:par>
                          <p:cTn id="101" fill="hold">
                            <p:stCondLst>
                              <p:cond delay="0"/>
                            </p:stCondLst>
                            <p:childTnLst>
                              <p:par>
                                <p:cTn id="102" presetClass="exit" nodeType="clickEffect" presetSubtype="0" presetID="1" grpId="26" fill="hold">
                                  <p:stCondLst>
                                    <p:cond delay="0"/>
                                  </p:stCondLst>
                                  <p:iterate type="el" backwards="0">
                                    <p:tmAbs val="0"/>
                                  </p:iterate>
                                  <p:childTnLst>
                                    <p:set>
                                      <p:cBhvr>
                                        <p:cTn id="103" fill="hold">
                                          <p:stCondLst>
                                            <p:cond delay="0"/>
                                          </p:stCondLst>
                                        </p:cTn>
                                        <p:tgtEl>
                                          <p:spTgt spid="523"/>
                                        </p:tgtEl>
                                        <p:attrNameLst>
                                          <p:attrName>style.visibility</p:attrName>
                                        </p:attrNameLst>
                                      </p:cBhvr>
                                      <p:to>
                                        <p:strVal val="hidden"/>
                                      </p:to>
                                    </p:set>
                                  </p:childTnLst>
                                </p:cTn>
                              </p:par>
                            </p:childTnLst>
                          </p:cTn>
                        </p:par>
                        <p:par>
                          <p:cTn id="104" fill="hold">
                            <p:stCondLst>
                              <p:cond delay="0"/>
                            </p:stCondLst>
                            <p:childTnLst>
                              <p:par>
                                <p:cTn id="105" presetClass="entr" nodeType="afterEffect" presetSubtype="8" presetID="22" grpId="27" fill="hold">
                                  <p:stCondLst>
                                    <p:cond delay="0"/>
                                  </p:stCondLst>
                                  <p:iterate type="el" backwards="0">
                                    <p:tmAbs val="0"/>
                                  </p:iterate>
                                  <p:childTnLst>
                                    <p:set>
                                      <p:cBhvr>
                                        <p:cTn id="106" fill="hold"/>
                                        <p:tgtEl>
                                          <p:spTgt spid="524"/>
                                        </p:tgtEl>
                                        <p:attrNameLst>
                                          <p:attrName>style.visibility</p:attrName>
                                        </p:attrNameLst>
                                      </p:cBhvr>
                                      <p:to>
                                        <p:strVal val="visible"/>
                                      </p:to>
                                    </p:set>
                                    <p:animEffect filter="wipe(left)" transition="in">
                                      <p:cBhvr>
                                        <p:cTn id="107" dur="1500"/>
                                        <p:tgtEl>
                                          <p:spTgt spid="524"/>
                                        </p:tgtEl>
                                      </p:cBhvr>
                                    </p:animEffect>
                                  </p:childTnLst>
                                </p:cTn>
                              </p:par>
                            </p:childTnLst>
                          </p:cTn>
                        </p:par>
                        <p:par>
                          <p:cTn id="108" fill="hold">
                            <p:stCondLst>
                              <p:cond delay="1500"/>
                            </p:stCondLst>
                            <p:childTnLst>
                              <p:par>
                                <p:cTn id="109" presetClass="exit" nodeType="afterEffect" presetID="9" grpId="28" fill="hold">
                                  <p:stCondLst>
                                    <p:cond delay="0"/>
                                  </p:stCondLst>
                                  <p:iterate type="el" backwards="0">
                                    <p:tmAbs val="0"/>
                                  </p:iterate>
                                  <p:childTnLst>
                                    <p:animEffect filter="dissolve" transition="out">
                                      <p:cBhvr>
                                        <p:cTn id="110" dur="2500" fill="hold"/>
                                        <p:tgtEl>
                                          <p:spTgt spid="510"/>
                                        </p:tgtEl>
                                      </p:cBhvr>
                                    </p:animEffect>
                                    <p:set>
                                      <p:cBhvr>
                                        <p:cTn id="111" fill="hold">
                                          <p:stCondLst>
                                            <p:cond delay="2499"/>
                                          </p:stCondLst>
                                        </p:cTn>
                                        <p:tgtEl>
                                          <p:spTgt spid="510"/>
                                        </p:tgtEl>
                                        <p:attrNameLst>
                                          <p:attrName>style.visibility</p:attrName>
                                        </p:attrNameLst>
                                      </p:cBhvr>
                                      <p:to>
                                        <p:strVal val="hidden"/>
                                      </p:to>
                                    </p:set>
                                  </p:childTnLst>
                                </p:cTn>
                              </p:par>
                            </p:childTnLst>
                          </p:cTn>
                        </p:par>
                        <p:par>
                          <p:cTn id="112" fill="hold">
                            <p:stCondLst>
                              <p:cond delay="4000"/>
                            </p:stCondLst>
                            <p:childTnLst>
                              <p:par>
                                <p:cTn id="113" presetClass="exit" nodeType="afterEffect" presetID="9" grpId="29" fill="hold">
                                  <p:stCondLst>
                                    <p:cond delay="0"/>
                                  </p:stCondLst>
                                  <p:iterate type="el" backwards="0">
                                    <p:tmAbs val="0"/>
                                  </p:iterate>
                                  <p:childTnLst>
                                    <p:animEffect filter="dissolve" transition="out">
                                      <p:cBhvr>
                                        <p:cTn id="114" dur="2500" fill="hold"/>
                                        <p:tgtEl>
                                          <p:spTgt spid="519"/>
                                        </p:tgtEl>
                                      </p:cBhvr>
                                    </p:animEffect>
                                    <p:set>
                                      <p:cBhvr>
                                        <p:cTn id="115" fill="hold">
                                          <p:stCondLst>
                                            <p:cond delay="2499"/>
                                          </p:stCondLst>
                                        </p:cTn>
                                        <p:tgtEl>
                                          <p:spTgt spid="519"/>
                                        </p:tgtEl>
                                        <p:attrNameLst>
                                          <p:attrName>style.visibility</p:attrName>
                                        </p:attrNameLst>
                                      </p:cBhvr>
                                      <p:to>
                                        <p:strVal val="hidden"/>
                                      </p:to>
                                    </p:set>
                                  </p:childTnLst>
                                </p:cTn>
                              </p:par>
                            </p:childTnLst>
                          </p:cTn>
                        </p:par>
                        <p:par>
                          <p:cTn id="116" fill="hold">
                            <p:stCondLst>
                              <p:cond delay="6500"/>
                            </p:stCondLst>
                            <p:childTnLst>
                              <p:par>
                                <p:cTn id="117" presetClass="exit" nodeType="afterEffect" presetID="9" grpId="30" fill="hold">
                                  <p:stCondLst>
                                    <p:cond delay="0"/>
                                  </p:stCondLst>
                                  <p:iterate type="el" backwards="0">
                                    <p:tmAbs val="0"/>
                                  </p:iterate>
                                  <p:childTnLst>
                                    <p:animEffect filter="dissolve" transition="out">
                                      <p:cBhvr>
                                        <p:cTn id="118" dur="2500" fill="hold"/>
                                        <p:tgtEl>
                                          <p:spTgt spid="520"/>
                                        </p:tgtEl>
                                      </p:cBhvr>
                                    </p:animEffect>
                                    <p:set>
                                      <p:cBhvr>
                                        <p:cTn id="119" fill="hold">
                                          <p:stCondLst>
                                            <p:cond delay="2499"/>
                                          </p:stCondLst>
                                        </p:cTn>
                                        <p:tgtEl>
                                          <p:spTgt spid="520"/>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Class="exit" nodeType="clickEffect" presetID="9" grpId="31" fill="hold">
                                  <p:stCondLst>
                                    <p:cond delay="0"/>
                                  </p:stCondLst>
                                  <p:iterate type="el" backwards="0">
                                    <p:tmAbs val="0"/>
                                  </p:iterate>
                                  <p:childTnLst>
                                    <p:animEffect filter="dissolve" transition="out">
                                      <p:cBhvr>
                                        <p:cTn id="123" dur="2500" fill="hold"/>
                                        <p:tgtEl>
                                          <p:spTgt spid="524"/>
                                        </p:tgtEl>
                                      </p:cBhvr>
                                    </p:animEffect>
                                    <p:set>
                                      <p:cBhvr>
                                        <p:cTn id="124" fill="hold">
                                          <p:stCondLst>
                                            <p:cond delay="2499"/>
                                          </p:stCondLst>
                                        </p:cTn>
                                        <p:tgtEl>
                                          <p:spTgt spid="524"/>
                                        </p:tgtEl>
                                        <p:attrNameLst>
                                          <p:attrName>style.visibility</p:attrName>
                                        </p:attrNameLst>
                                      </p:cBhvr>
                                      <p:to>
                                        <p:strVal val="hidden"/>
                                      </p:to>
                                    </p:set>
                                  </p:childTnLst>
                                </p:cTn>
                              </p:par>
                            </p:childTnLst>
                          </p:cTn>
                        </p:par>
                        <p:par>
                          <p:cTn id="125" fill="hold">
                            <p:stCondLst>
                              <p:cond delay="2500"/>
                            </p:stCondLst>
                            <p:childTnLst>
                              <p:par>
                                <p:cTn id="126" presetClass="entr" nodeType="afterEffect" presetSubtype="8" presetID="22" grpId="32" fill="hold">
                                  <p:stCondLst>
                                    <p:cond delay="0"/>
                                  </p:stCondLst>
                                  <p:iterate type="el" backwards="0">
                                    <p:tmAbs val="0"/>
                                  </p:iterate>
                                  <p:childTnLst>
                                    <p:set>
                                      <p:cBhvr>
                                        <p:cTn id="127" fill="hold"/>
                                        <p:tgtEl>
                                          <p:spTgt spid="525"/>
                                        </p:tgtEl>
                                        <p:attrNameLst>
                                          <p:attrName>style.visibility</p:attrName>
                                        </p:attrNameLst>
                                      </p:cBhvr>
                                      <p:to>
                                        <p:strVal val="visible"/>
                                      </p:to>
                                    </p:set>
                                    <p:animEffect filter="wipe(left)" transition="in">
                                      <p:cBhvr>
                                        <p:cTn id="128" dur="15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5" grpId="32"/>
      <p:bldP build="whole" bldLvl="1" animBg="1" rev="0" advAuto="0" spid="514" grpId="14"/>
      <p:bldP build="whole" bldLvl="1" animBg="1" rev="0" advAuto="0" spid="518" grpId="17"/>
      <p:bldP build="whole" bldLvl="1" animBg="1" rev="0" advAuto="0" spid="510" grpId="1"/>
      <p:bldP build="whole" bldLvl="1" animBg="1" rev="0" advAuto="0" spid="518" grpId="18"/>
      <p:bldP build="whole" bldLvl="1" animBg="1" rev="0" advAuto="0" spid="511" grpId="2"/>
      <p:bldP build="whole" bldLvl="1" animBg="1" rev="0" advAuto="0" spid="511" grpId="3"/>
      <p:bldP build="whole" bldLvl="1" animBg="1" rev="0" advAuto="0" spid="517" grpId="11"/>
      <p:bldP build="whole" bldLvl="1" animBg="1" rev="0" advAuto="0" spid="517" grpId="12"/>
      <p:bldP build="whole" bldLvl="1" animBg="1" rev="0" advAuto="0" spid="523" grpId="25"/>
      <p:bldP build="whole" bldLvl="1" animBg="1" rev="0" advAuto="0" spid="523" grpId="26"/>
      <p:bldP build="whole" bldLvl="1" animBg="1" rev="0" advAuto="0" spid="516" grpId="10"/>
      <p:bldP build="whole" bldLvl="1" animBg="1" rev="0" advAuto="0" spid="510" grpId="16"/>
      <p:bldP build="whole" bldLvl="1" animBg="1" rev="0" advAuto="0" spid="521" grpId="20"/>
      <p:bldP build="whole" bldLvl="1" animBg="1" rev="0" advAuto="0" spid="521" grpId="21"/>
      <p:bldP build="whole" bldLvl="1" animBg="1" rev="0" advAuto="0" spid="512" grpId="4"/>
      <p:bldP build="whole" bldLvl="1" animBg="1" rev="0" advAuto="0" spid="516" grpId="15"/>
      <p:bldP build="whole" bldLvl="1" animBg="1" rev="0" advAuto="0" spid="519" grpId="19"/>
      <p:bldP build="whole" bldLvl="1" animBg="1" rev="0" advAuto="0" spid="520" grpId="22"/>
      <p:bldP build="whole" bldLvl="1" animBg="1" rev="0" advAuto="0" spid="524" grpId="27"/>
      <p:bldP build="whole" bldLvl="1" animBg="1" rev="0" advAuto="0" spid="524" grpId="31"/>
      <p:bldP build="whole" bldLvl="1" animBg="1" rev="0" advAuto="0" spid="522" grpId="23"/>
      <p:bldP build="whole" bldLvl="1" animBg="1" rev="0" advAuto="0" spid="522" grpId="24"/>
      <p:bldP build="whole" bldLvl="1" animBg="1" rev="0" advAuto="0" spid="512" grpId="13"/>
      <p:bldP build="whole" bldLvl="1" animBg="1" rev="0" advAuto="0" spid="513" grpId="5"/>
      <p:bldP build="whole" bldLvl="1" animBg="1" rev="0" advAuto="0" spid="513" grpId="6"/>
      <p:bldP build="whole" bldLvl="1" animBg="1" rev="0" advAuto="0" spid="515" grpId="8"/>
      <p:bldP build="whole" bldLvl="1" animBg="1" rev="0" advAuto="0" spid="515" grpId="9"/>
      <p:bldP build="whole" bldLvl="1" animBg="1" rev="0" advAuto="0" spid="510" grpId="28"/>
      <p:bldP build="whole" bldLvl="1" animBg="1" rev="0" advAuto="0" spid="514" grpId="7"/>
      <p:bldP build="whole" bldLvl="1" animBg="1" rev="0" advAuto="0" spid="519" grpId="29"/>
      <p:bldP build="whole" bldLvl="1" animBg="1" rev="0" advAuto="0" spid="520" grpId="30"/>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7"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
        <p:nvSpPr>
          <p:cNvPr id="528" name="Amazon Relational Database Service or Amazon RDS is a managed service that makes it easy to setup, operate and scale a relational database in the clou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Relational Database Service or Amazon RDS is a managed service that makes it easy to setup, operate and scale a relational database in the cloud</a:t>
            </a:r>
          </a:p>
        </p:txBody>
      </p:sp>
      <p:sp>
        <p:nvSpPr>
          <p:cNvPr id="529" name="You can choose from the new Amazon Aurora engine, MySQL, PostgreSQL, Oracle database or Microsoft SQL Serv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choose from the new Amazon Aurora engine, MySQL, PostgreSQL, Oracle database or Microsoft SQL Server</a:t>
            </a:r>
          </a:p>
        </p:txBody>
      </p:sp>
      <p:sp>
        <p:nvSpPr>
          <p:cNvPr id="530" name="And AWS even keeps up with patching them for you"/>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AWS even keeps up with patching them for you</a:t>
            </a:r>
          </a:p>
        </p:txBody>
      </p:sp>
      <p:sp>
        <p:nvSpPr>
          <p:cNvPr id="531" name="You can keep using existing tools and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keep using existing tools and applications</a:t>
            </a:r>
          </a:p>
        </p:txBody>
      </p:sp>
      <p:sp>
        <p:nvSpPr>
          <p:cNvPr id="532" name="With Amazon RDS, there’s no need to buy, rack and stack hardware and no need to install softwar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Amazon RDS, there’s no need to buy, rack and stack hardware and no need to install software</a:t>
            </a:r>
          </a:p>
        </p:txBody>
      </p:sp>
      <p:pic>
        <p:nvPicPr>
          <p:cNvPr id="533"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
        <p:nvSpPr>
          <p:cNvPr id="534" name="Just click and go and new databases will be made available while you do more important stuff"/>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Just click and go and new databases will be made available while you do more important stuff</a:t>
            </a:r>
          </a:p>
        </p:txBody>
      </p:sp>
      <p:pic>
        <p:nvPicPr>
          <p:cNvPr id="535" name="database.png" descr="database.png"/>
          <p:cNvPicPr>
            <a:picLocks noChangeAspect="1"/>
          </p:cNvPicPr>
          <p:nvPr/>
        </p:nvPicPr>
        <p:blipFill>
          <a:blip r:embed="rId4">
            <a:extLst/>
          </a:blip>
          <a:stretch>
            <a:fillRect/>
          </a:stretch>
        </p:blipFill>
        <p:spPr>
          <a:xfrm>
            <a:off x="4851400" y="1295639"/>
            <a:ext cx="3302000" cy="3987322"/>
          </a:xfrm>
          <a:prstGeom prst="rect">
            <a:avLst/>
          </a:prstGeom>
          <a:ln w="12700">
            <a:miter lim="400000"/>
          </a:ln>
        </p:spPr>
      </p:pic>
      <p:sp>
        <p:nvSpPr>
          <p:cNvPr id="536" name="And there’s no need to stress out about capacity plann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there’s no need to stress out about capacity planning</a:t>
            </a:r>
          </a:p>
        </p:txBody>
      </p:sp>
      <p:sp>
        <p:nvSpPr>
          <p:cNvPr id="537" name="Scaling up your database becomes easy because you can get more capacity and horsepower whenever you need i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Scaling up your database becomes easy because you can get more capacity and horsepower whenever you need it</a:t>
            </a:r>
          </a:p>
        </p:txBody>
      </p:sp>
      <p:pic>
        <p:nvPicPr>
          <p:cNvPr id="538" name="database.png" descr="database.png"/>
          <p:cNvPicPr>
            <a:picLocks noChangeAspect="1"/>
          </p:cNvPicPr>
          <p:nvPr/>
        </p:nvPicPr>
        <p:blipFill>
          <a:blip r:embed="rId4">
            <a:extLst/>
          </a:blip>
          <a:stretch>
            <a:fillRect/>
          </a:stretch>
        </p:blipFill>
        <p:spPr>
          <a:xfrm>
            <a:off x="0" y="1295639"/>
            <a:ext cx="3302000" cy="3987322"/>
          </a:xfrm>
          <a:prstGeom prst="rect">
            <a:avLst/>
          </a:prstGeom>
          <a:ln w="12700">
            <a:miter lim="400000"/>
          </a:ln>
        </p:spPr>
      </p:pic>
      <p:pic>
        <p:nvPicPr>
          <p:cNvPr id="539" name="database.png" descr="database.png"/>
          <p:cNvPicPr>
            <a:picLocks noChangeAspect="1"/>
          </p:cNvPicPr>
          <p:nvPr/>
        </p:nvPicPr>
        <p:blipFill>
          <a:blip r:embed="rId4">
            <a:extLst/>
          </a:blip>
          <a:stretch>
            <a:fillRect/>
          </a:stretch>
        </p:blipFill>
        <p:spPr>
          <a:xfrm>
            <a:off x="9550400" y="1295639"/>
            <a:ext cx="3302000" cy="3987322"/>
          </a:xfrm>
          <a:prstGeom prst="rect">
            <a:avLst/>
          </a:prstGeom>
          <a:ln w="12700">
            <a:miter lim="400000"/>
          </a:ln>
        </p:spPr>
      </p:pic>
      <p:sp>
        <p:nvSpPr>
          <p:cNvPr id="540" name="You can even scale out your database by adding read replica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can even scale out your database by adding read replicas</a:t>
            </a:r>
          </a:p>
        </p:txBody>
      </p:sp>
      <p:sp>
        <p:nvSpPr>
          <p:cNvPr id="541" name="Giving your database high availability is simple with Amazon RDS - just choose to run in multiple Availability Zon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Giving your database high availability is simple with Amazon RDS - just choose to run in multiple Availability Zones </a:t>
            </a:r>
          </a:p>
        </p:txBody>
      </p:sp>
      <p:sp>
        <p:nvSpPr>
          <p:cNvPr id="542" name="If disaster strikes RDS will failover to a standb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If disaster strikes RDS will failover to a standby</a:t>
            </a:r>
          </a:p>
        </p:txBody>
      </p:sp>
      <p:sp>
        <p:nvSpPr>
          <p:cNvPr id="543" name="Dingbat X"/>
          <p:cNvSpPr/>
          <p:nvPr/>
        </p:nvSpPr>
        <p:spPr>
          <a:xfrm>
            <a:off x="5257623" y="1638299"/>
            <a:ext cx="2794354" cy="3302002"/>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2000" fill="hold"/>
                                        <p:tgtEl>
                                          <p:spTgt spid="528"/>
                                        </p:tgtEl>
                                      </p:cBhvr>
                                    </p:animEffect>
                                    <p:set>
                                      <p:cBhvr>
                                        <p:cTn id="7" fill="hold">
                                          <p:stCondLst>
                                            <p:cond delay="1999"/>
                                          </p:stCondLst>
                                        </p:cTn>
                                        <p:tgtEl>
                                          <p:spTgt spid="528"/>
                                        </p:tgtEl>
                                        <p:attrNameLst>
                                          <p:attrName>style.visibility</p:attrName>
                                        </p:attrNameLst>
                                      </p:cBhvr>
                                      <p:to>
                                        <p:strVal val="hidden"/>
                                      </p:to>
                                    </p:set>
                                  </p:childTnLst>
                                </p:cTn>
                              </p:par>
                            </p:childTnLst>
                          </p:cTn>
                        </p:par>
                        <p:par>
                          <p:cTn id="8" fill="hold">
                            <p:stCondLst>
                              <p:cond delay="2000"/>
                            </p:stCondLst>
                            <p:childTnLst>
                              <p:par>
                                <p:cTn id="9" presetClass="entr" nodeType="afterEffect" presetSubtype="0" presetID="1" grpId="2" fill="hold">
                                  <p:stCondLst>
                                    <p:cond delay="0"/>
                                  </p:stCondLst>
                                  <p:iterate type="el" backwards="0">
                                    <p:tmAbs val="0"/>
                                  </p:iterate>
                                  <p:childTnLst>
                                    <p:set>
                                      <p:cBhvr>
                                        <p:cTn id="10" fill="hold"/>
                                        <p:tgtEl>
                                          <p:spTgt spid="5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8" presetID="22" grpId="3" fill="hold">
                                  <p:stCondLst>
                                    <p:cond delay="0"/>
                                  </p:stCondLst>
                                  <p:iterate type="el" backwards="0">
                                    <p:tmAbs val="0"/>
                                  </p:iterate>
                                  <p:childTnLst>
                                    <p:animEffect filter="wipe(left)" transition="out">
                                      <p:cBhvr>
                                        <p:cTn id="14" dur="2000" fill="hold"/>
                                        <p:tgtEl>
                                          <p:spTgt spid="529"/>
                                        </p:tgtEl>
                                      </p:cBhvr>
                                    </p:animEffect>
                                    <p:set>
                                      <p:cBhvr>
                                        <p:cTn id="15" fill="hold">
                                          <p:stCondLst>
                                            <p:cond delay="1999"/>
                                          </p:stCondLst>
                                        </p:cTn>
                                        <p:tgtEl>
                                          <p:spTgt spid="529"/>
                                        </p:tgtEl>
                                        <p:attrNameLst>
                                          <p:attrName>style.visibility</p:attrName>
                                        </p:attrNameLst>
                                      </p:cBhvr>
                                      <p:to>
                                        <p:strVal val="hidden"/>
                                      </p:to>
                                    </p:set>
                                  </p:childTnLst>
                                </p:cTn>
                              </p:par>
                            </p:childTnLst>
                          </p:cTn>
                        </p:par>
                        <p:par>
                          <p:cTn id="16" fill="hold">
                            <p:stCondLst>
                              <p:cond delay="2000"/>
                            </p:stCondLst>
                            <p:childTnLst>
                              <p:par>
                                <p:cTn id="17" presetClass="entr" nodeType="afterEffect" presetSubtype="0" presetID="1" grpId="4" fill="hold">
                                  <p:stCondLst>
                                    <p:cond delay="0"/>
                                  </p:stCondLst>
                                  <p:iterate type="el" backwards="0">
                                    <p:tmAbs val="0"/>
                                  </p:iterate>
                                  <p:childTnLst>
                                    <p:set>
                                      <p:cBhvr>
                                        <p:cTn id="18" fill="hold"/>
                                        <p:tgtEl>
                                          <p:spTgt spid="5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8" presetID="22" grpId="5" fill="hold">
                                  <p:stCondLst>
                                    <p:cond delay="0"/>
                                  </p:stCondLst>
                                  <p:iterate type="el" backwards="0">
                                    <p:tmAbs val="0"/>
                                  </p:iterate>
                                  <p:childTnLst>
                                    <p:animEffect filter="wipe(left)" transition="out">
                                      <p:cBhvr>
                                        <p:cTn id="22" dur="2000" fill="hold"/>
                                        <p:tgtEl>
                                          <p:spTgt spid="530"/>
                                        </p:tgtEl>
                                      </p:cBhvr>
                                    </p:animEffect>
                                    <p:set>
                                      <p:cBhvr>
                                        <p:cTn id="23" fill="hold">
                                          <p:stCondLst>
                                            <p:cond delay="1999"/>
                                          </p:stCondLst>
                                        </p:cTn>
                                        <p:tgtEl>
                                          <p:spTgt spid="530"/>
                                        </p:tgtEl>
                                        <p:attrNameLst>
                                          <p:attrName>style.visibility</p:attrName>
                                        </p:attrNameLst>
                                      </p:cBhvr>
                                      <p:to>
                                        <p:strVal val="hidden"/>
                                      </p:to>
                                    </p:set>
                                  </p:childTnLst>
                                </p:cTn>
                              </p:par>
                            </p:childTnLst>
                          </p:cTn>
                        </p:par>
                        <p:par>
                          <p:cTn id="24" fill="hold">
                            <p:stCondLst>
                              <p:cond delay="2000"/>
                            </p:stCondLst>
                            <p:childTnLst>
                              <p:par>
                                <p:cTn id="25" presetClass="entr" nodeType="afterEffect" presetSubtype="0" presetID="1" grpId="6" fill="hold">
                                  <p:stCondLst>
                                    <p:cond delay="0"/>
                                  </p:stCondLst>
                                  <p:iterate type="el" backwards="0">
                                    <p:tmAbs val="0"/>
                                  </p:iterate>
                                  <p:childTnLst>
                                    <p:set>
                                      <p:cBhvr>
                                        <p:cTn id="26" fill="hold"/>
                                        <p:tgtEl>
                                          <p:spTgt spid="5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xit" nodeType="clickEffect" presetSubtype="8" presetID="22" grpId="7" fill="hold">
                                  <p:stCondLst>
                                    <p:cond delay="0"/>
                                  </p:stCondLst>
                                  <p:iterate type="el" backwards="0">
                                    <p:tmAbs val="0"/>
                                  </p:iterate>
                                  <p:childTnLst>
                                    <p:animEffect filter="wipe(left)" transition="out">
                                      <p:cBhvr>
                                        <p:cTn id="30" dur="2000" fill="hold"/>
                                        <p:tgtEl>
                                          <p:spTgt spid="531"/>
                                        </p:tgtEl>
                                      </p:cBhvr>
                                    </p:animEffect>
                                    <p:set>
                                      <p:cBhvr>
                                        <p:cTn id="31" fill="hold">
                                          <p:stCondLst>
                                            <p:cond delay="1999"/>
                                          </p:stCondLst>
                                        </p:cTn>
                                        <p:tgtEl>
                                          <p:spTgt spid="531"/>
                                        </p:tgtEl>
                                        <p:attrNameLst>
                                          <p:attrName>style.visibility</p:attrName>
                                        </p:attrNameLst>
                                      </p:cBhvr>
                                      <p:to>
                                        <p:strVal val="hidden"/>
                                      </p:to>
                                    </p:set>
                                  </p:childTnLst>
                                </p:cTn>
                              </p:par>
                            </p:childTnLst>
                          </p:cTn>
                        </p:par>
                        <p:par>
                          <p:cTn id="32" fill="hold">
                            <p:stCondLst>
                              <p:cond delay="2000"/>
                            </p:stCondLst>
                            <p:childTnLst>
                              <p:par>
                                <p:cTn id="33" presetClass="entr" nodeType="afterEffect" presetSubtype="0" presetID="1" grpId="8" fill="hold">
                                  <p:stCondLst>
                                    <p:cond delay="0"/>
                                  </p:stCondLst>
                                  <p:iterate type="el" backwards="0">
                                    <p:tmAbs val="0"/>
                                  </p:iterate>
                                  <p:childTnLst>
                                    <p:set>
                                      <p:cBhvr>
                                        <p:cTn id="34" fill="hold"/>
                                        <p:tgtEl>
                                          <p:spTgt spid="5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8" presetID="22" grpId="9" fill="hold">
                                  <p:stCondLst>
                                    <p:cond delay="0"/>
                                  </p:stCondLst>
                                  <p:iterate type="el" backwards="0">
                                    <p:tmAbs val="0"/>
                                  </p:iterate>
                                  <p:childTnLst>
                                    <p:animEffect filter="wipe(left)" transition="out">
                                      <p:cBhvr>
                                        <p:cTn id="38" dur="2000" fill="hold"/>
                                        <p:tgtEl>
                                          <p:spTgt spid="532"/>
                                        </p:tgtEl>
                                      </p:cBhvr>
                                    </p:animEffect>
                                    <p:set>
                                      <p:cBhvr>
                                        <p:cTn id="39" fill="hold">
                                          <p:stCondLst>
                                            <p:cond delay="1999"/>
                                          </p:stCondLst>
                                        </p:cTn>
                                        <p:tgtEl>
                                          <p:spTgt spid="532"/>
                                        </p:tgtEl>
                                        <p:attrNameLst>
                                          <p:attrName>style.visibility</p:attrName>
                                        </p:attrNameLst>
                                      </p:cBhvr>
                                      <p:to>
                                        <p:strVal val="hidden"/>
                                      </p:to>
                                    </p:set>
                                  </p:childTnLst>
                                </p:cTn>
                              </p:par>
                            </p:childTnLst>
                          </p:cTn>
                        </p:par>
                        <p:par>
                          <p:cTn id="40" fill="hold">
                            <p:stCondLst>
                              <p:cond delay="2000"/>
                            </p:stCondLst>
                            <p:childTnLst>
                              <p:par>
                                <p:cTn id="41" presetClass="entr" nodeType="afterEffect" presetSubtype="0" presetID="1" grpId="10" fill="hold">
                                  <p:stCondLst>
                                    <p:cond delay="0"/>
                                  </p:stCondLst>
                                  <p:iterate type="el" backwards="0">
                                    <p:tmAbs val="0"/>
                                  </p:iterate>
                                  <p:childTnLst>
                                    <p:set>
                                      <p:cBhvr>
                                        <p:cTn id="42" fill="hold"/>
                                        <p:tgtEl>
                                          <p:spTgt spid="5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534"/>
                                        </p:tgtEl>
                                        <p:attrNameLst>
                                          <p:attrName>style.visibility</p:attrName>
                                        </p:attrNameLst>
                                      </p:cBhvr>
                                      <p:to>
                                        <p:strVal val="visible"/>
                                      </p:to>
                                    </p:set>
                                  </p:childTnLst>
                                </p:cTn>
                              </p:par>
                            </p:childTnLst>
                          </p:cTn>
                        </p:par>
                        <p:par>
                          <p:cTn id="47" fill="hold">
                            <p:stCondLst>
                              <p:cond delay="0"/>
                            </p:stCondLst>
                            <p:childTnLst>
                              <p:par>
                                <p:cTn id="48" presetClass="exit" nodeType="afterEffect" presetSubtype="8" presetID="22" grpId="12" fill="hold">
                                  <p:stCondLst>
                                    <p:cond delay="0"/>
                                  </p:stCondLst>
                                  <p:iterate type="el" backwards="0">
                                    <p:tmAbs val="0"/>
                                  </p:iterate>
                                  <p:childTnLst>
                                    <p:animEffect filter="wipe(left)" transition="out">
                                      <p:cBhvr>
                                        <p:cTn id="49" dur="2000" fill="hold"/>
                                        <p:tgtEl>
                                          <p:spTgt spid="533"/>
                                        </p:tgtEl>
                                      </p:cBhvr>
                                    </p:animEffect>
                                    <p:set>
                                      <p:cBhvr>
                                        <p:cTn id="50" fill="hold">
                                          <p:stCondLst>
                                            <p:cond delay="1999"/>
                                          </p:stCondLst>
                                        </p:cTn>
                                        <p:tgtEl>
                                          <p:spTgt spid="533"/>
                                        </p:tgtEl>
                                        <p:attrNameLst>
                                          <p:attrName>style.visibility</p:attrName>
                                        </p:attrNameLst>
                                      </p:cBhvr>
                                      <p:to>
                                        <p:strVal val="hidden"/>
                                      </p:to>
                                    </p:set>
                                  </p:childTnLst>
                                </p:cTn>
                              </p:par>
                            </p:childTnLst>
                          </p:cTn>
                        </p:par>
                        <p:par>
                          <p:cTn id="51" fill="hold">
                            <p:stCondLst>
                              <p:cond delay="2000"/>
                            </p:stCondLst>
                            <p:childTnLst>
                              <p:par>
                                <p:cTn id="52" presetClass="exit" nodeType="afterEffect" presetSubtype="8" presetID="22" grpId="13" fill="hold">
                                  <p:stCondLst>
                                    <p:cond delay="0"/>
                                  </p:stCondLst>
                                  <p:iterate type="el" backwards="0">
                                    <p:tmAbs val="0"/>
                                  </p:iterate>
                                  <p:childTnLst>
                                    <p:animEffect filter="wipe(left)" transition="out">
                                      <p:cBhvr>
                                        <p:cTn id="53" dur="2000" fill="hold"/>
                                        <p:tgtEl>
                                          <p:spTgt spid="527"/>
                                        </p:tgtEl>
                                      </p:cBhvr>
                                    </p:animEffect>
                                    <p:set>
                                      <p:cBhvr>
                                        <p:cTn id="54" fill="hold">
                                          <p:stCondLst>
                                            <p:cond delay="1999"/>
                                          </p:stCondLst>
                                        </p:cTn>
                                        <p:tgtEl>
                                          <p:spTgt spid="527"/>
                                        </p:tgtEl>
                                        <p:attrNameLst>
                                          <p:attrName>style.visibility</p:attrName>
                                        </p:attrNameLst>
                                      </p:cBhvr>
                                      <p:to>
                                        <p:strVal val="hidden"/>
                                      </p:to>
                                    </p:set>
                                  </p:childTnLst>
                                </p:cTn>
                              </p:par>
                            </p:childTnLst>
                          </p:cTn>
                        </p:par>
                        <p:par>
                          <p:cTn id="55" fill="hold">
                            <p:stCondLst>
                              <p:cond delay="4000"/>
                            </p:stCondLst>
                            <p:childTnLst>
                              <p:par>
                                <p:cTn id="56" presetClass="entr" nodeType="afterEffect" presetSubtype="0" presetID="1" grpId="14" fill="hold">
                                  <p:stCondLst>
                                    <p:cond delay="0"/>
                                  </p:stCondLst>
                                  <p:iterate type="el" backwards="0">
                                    <p:tmAbs val="0"/>
                                  </p:iterate>
                                  <p:childTnLst>
                                    <p:set>
                                      <p:cBhvr>
                                        <p:cTn id="57" fill="hold"/>
                                        <p:tgtEl>
                                          <p:spTgt spid="53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Class="exit" nodeType="clickEffect" presetSubtype="8" presetID="22" grpId="15" fill="hold">
                                  <p:stCondLst>
                                    <p:cond delay="0"/>
                                  </p:stCondLst>
                                  <p:iterate type="el" backwards="0">
                                    <p:tmAbs val="0"/>
                                  </p:iterate>
                                  <p:childTnLst>
                                    <p:animEffect filter="wipe(left)" transition="out">
                                      <p:cBhvr>
                                        <p:cTn id="61" dur="2000" fill="hold"/>
                                        <p:tgtEl>
                                          <p:spTgt spid="534"/>
                                        </p:tgtEl>
                                      </p:cBhvr>
                                    </p:animEffect>
                                    <p:set>
                                      <p:cBhvr>
                                        <p:cTn id="62" fill="hold">
                                          <p:stCondLst>
                                            <p:cond delay="1999"/>
                                          </p:stCondLst>
                                        </p:cTn>
                                        <p:tgtEl>
                                          <p:spTgt spid="534"/>
                                        </p:tgtEl>
                                        <p:attrNameLst>
                                          <p:attrName>style.visibility</p:attrName>
                                        </p:attrNameLst>
                                      </p:cBhvr>
                                      <p:to>
                                        <p:strVal val="hidden"/>
                                      </p:to>
                                    </p:set>
                                  </p:childTnLst>
                                </p:cTn>
                              </p:par>
                            </p:childTnLst>
                          </p:cTn>
                        </p:par>
                        <p:par>
                          <p:cTn id="63" fill="hold">
                            <p:stCondLst>
                              <p:cond delay="2000"/>
                            </p:stCondLst>
                            <p:childTnLst>
                              <p:par>
                                <p:cTn id="64" presetClass="entr" nodeType="afterEffect" presetSubtype="0" presetID="1" grpId="16" fill="hold">
                                  <p:stCondLst>
                                    <p:cond delay="0"/>
                                  </p:stCondLst>
                                  <p:iterate type="el" backwards="0">
                                    <p:tmAbs val="0"/>
                                  </p:iterate>
                                  <p:childTnLst>
                                    <p:set>
                                      <p:cBhvr>
                                        <p:cTn id="65" fill="hold"/>
                                        <p:tgtEl>
                                          <p:spTgt spid="53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Class="exit" nodeType="clickEffect" presetSubtype="8" presetID="22" grpId="17" fill="hold">
                                  <p:stCondLst>
                                    <p:cond delay="0"/>
                                  </p:stCondLst>
                                  <p:iterate type="el" backwards="0">
                                    <p:tmAbs val="0"/>
                                  </p:iterate>
                                  <p:childTnLst>
                                    <p:animEffect filter="wipe(left)" transition="out">
                                      <p:cBhvr>
                                        <p:cTn id="69" dur="2000" fill="hold"/>
                                        <p:tgtEl>
                                          <p:spTgt spid="536"/>
                                        </p:tgtEl>
                                      </p:cBhvr>
                                    </p:animEffect>
                                    <p:set>
                                      <p:cBhvr>
                                        <p:cTn id="70" fill="hold">
                                          <p:stCondLst>
                                            <p:cond delay="1999"/>
                                          </p:stCondLst>
                                        </p:cTn>
                                        <p:tgtEl>
                                          <p:spTgt spid="536"/>
                                        </p:tgtEl>
                                        <p:attrNameLst>
                                          <p:attrName>style.visibility</p:attrName>
                                        </p:attrNameLst>
                                      </p:cBhvr>
                                      <p:to>
                                        <p:strVal val="hidden"/>
                                      </p:to>
                                    </p:set>
                                  </p:childTnLst>
                                </p:cTn>
                              </p:par>
                            </p:childTnLst>
                          </p:cTn>
                        </p:par>
                        <p:par>
                          <p:cTn id="71" fill="hold">
                            <p:stCondLst>
                              <p:cond delay="0"/>
                            </p:stCondLst>
                            <p:childTnLst>
                              <p:par>
                                <p:cTn id="72" presetClass="emph" nodeType="afterEffect" presetSubtype="0" presetID="6" grpId="18" accel="50000" decel="50000" fill="hold">
                                  <p:stCondLst>
                                    <p:cond delay="0"/>
                                  </p:stCondLst>
                                  <p:childTnLst>
                                    <p:animScale>
                                      <p:cBhvr>
                                        <p:cTn id="73" dur="1000" fill="hold"/>
                                        <p:tgtEl>
                                          <p:spTgt spid="535"/>
                                        </p:tgtEl>
                                      </p:cBhvr>
                                      <p:by x="125000" y="125000"/>
                                    </p:animScale>
                                  </p:childTnLst>
                                </p:cTn>
                              </p:par>
                            </p:childTnLst>
                          </p:cTn>
                        </p:par>
                        <p:par>
                          <p:cTn id="74" fill="hold">
                            <p:stCondLst>
                              <p:cond delay="1000"/>
                            </p:stCondLst>
                            <p:childTnLst>
                              <p:par>
                                <p:cTn id="75" presetClass="entr" nodeType="afterEffect" presetSubtype="0" presetID="1" grpId="19" fill="hold">
                                  <p:stCondLst>
                                    <p:cond delay="0"/>
                                  </p:stCondLst>
                                  <p:iterate type="el" backwards="0">
                                    <p:tmAbs val="0"/>
                                  </p:iterate>
                                  <p:childTnLst>
                                    <p:set>
                                      <p:cBhvr>
                                        <p:cTn id="76" fill="hold"/>
                                        <p:tgtEl>
                                          <p:spTgt spid="5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Class="exit" nodeType="clickEffect" presetSubtype="8" presetID="22" grpId="20" fill="hold">
                                  <p:stCondLst>
                                    <p:cond delay="0"/>
                                  </p:stCondLst>
                                  <p:iterate type="el" backwards="0">
                                    <p:tmAbs val="0"/>
                                  </p:iterate>
                                  <p:childTnLst>
                                    <p:animEffect filter="wipe(left)" transition="out">
                                      <p:cBhvr>
                                        <p:cTn id="80" dur="2000" fill="hold"/>
                                        <p:tgtEl>
                                          <p:spTgt spid="537"/>
                                        </p:tgtEl>
                                      </p:cBhvr>
                                    </p:animEffect>
                                    <p:set>
                                      <p:cBhvr>
                                        <p:cTn id="81" fill="hold">
                                          <p:stCondLst>
                                            <p:cond delay="1999"/>
                                          </p:stCondLst>
                                        </p:cTn>
                                        <p:tgtEl>
                                          <p:spTgt spid="537"/>
                                        </p:tgtEl>
                                        <p:attrNameLst>
                                          <p:attrName>style.visibility</p:attrName>
                                        </p:attrNameLst>
                                      </p:cBhvr>
                                      <p:to>
                                        <p:strVal val="hidden"/>
                                      </p:to>
                                    </p:set>
                                  </p:childTnLst>
                                </p:cTn>
                              </p:par>
                            </p:childTnLst>
                          </p:cTn>
                        </p:par>
                        <p:par>
                          <p:cTn id="82" fill="hold">
                            <p:stCondLst>
                              <p:cond delay="2000"/>
                            </p:stCondLst>
                            <p:childTnLst>
                              <p:par>
                                <p:cTn id="83" presetClass="entr" nodeType="afterEffect" presetSubtype="0" presetID="1" grpId="21" fill="hold">
                                  <p:stCondLst>
                                    <p:cond delay="0"/>
                                  </p:stCondLst>
                                  <p:iterate type="el" backwards="0">
                                    <p:tmAbs val="0"/>
                                  </p:iterate>
                                  <p:childTnLst>
                                    <p:set>
                                      <p:cBhvr>
                                        <p:cTn id="84" fill="hold"/>
                                        <p:tgtEl>
                                          <p:spTgt spid="538"/>
                                        </p:tgtEl>
                                        <p:attrNameLst>
                                          <p:attrName>style.visibility</p:attrName>
                                        </p:attrNameLst>
                                      </p:cBhvr>
                                      <p:to>
                                        <p:strVal val="visible"/>
                                      </p:to>
                                    </p:set>
                                  </p:childTnLst>
                                </p:cTn>
                              </p:par>
                            </p:childTnLst>
                          </p:cTn>
                        </p:par>
                        <p:par>
                          <p:cTn id="85" fill="hold">
                            <p:stCondLst>
                              <p:cond delay="2000"/>
                            </p:stCondLst>
                            <p:childTnLst>
                              <p:par>
                                <p:cTn id="86" presetClass="entr" nodeType="afterEffect" presetSubtype="0" presetID="1" grpId="22" fill="hold">
                                  <p:stCondLst>
                                    <p:cond delay="0"/>
                                  </p:stCondLst>
                                  <p:iterate type="el" backwards="0">
                                    <p:tmAbs val="0"/>
                                  </p:iterate>
                                  <p:childTnLst>
                                    <p:set>
                                      <p:cBhvr>
                                        <p:cTn id="87" fill="hold"/>
                                        <p:tgtEl>
                                          <p:spTgt spid="539"/>
                                        </p:tgtEl>
                                        <p:attrNameLst>
                                          <p:attrName>style.visibility</p:attrName>
                                        </p:attrNameLst>
                                      </p:cBhvr>
                                      <p:to>
                                        <p:strVal val="visible"/>
                                      </p:to>
                                    </p:set>
                                  </p:childTnLst>
                                </p:cTn>
                              </p:par>
                            </p:childTnLst>
                          </p:cTn>
                        </p:par>
                        <p:par>
                          <p:cTn id="88" fill="hold">
                            <p:stCondLst>
                              <p:cond delay="2000"/>
                            </p:stCondLst>
                            <p:childTnLst>
                              <p:par>
                                <p:cTn id="89" presetClass="entr" nodeType="afterEffect" presetSubtype="0" presetID="1" grpId="23" fill="hold">
                                  <p:stCondLst>
                                    <p:cond delay="0"/>
                                  </p:stCondLst>
                                  <p:iterate type="el" backwards="0">
                                    <p:tmAbs val="0"/>
                                  </p:iterate>
                                  <p:childTnLst>
                                    <p:set>
                                      <p:cBhvr>
                                        <p:cTn id="90" fill="hold"/>
                                        <p:tgtEl>
                                          <p:spTgt spid="5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Class="exit" nodeType="clickEffect" presetSubtype="8" presetID="22" grpId="24" fill="hold">
                                  <p:stCondLst>
                                    <p:cond delay="0"/>
                                  </p:stCondLst>
                                  <p:iterate type="el" backwards="0">
                                    <p:tmAbs val="0"/>
                                  </p:iterate>
                                  <p:childTnLst>
                                    <p:animEffect filter="wipe(left)" transition="out">
                                      <p:cBhvr>
                                        <p:cTn id="94" dur="2000" fill="hold"/>
                                        <p:tgtEl>
                                          <p:spTgt spid="540"/>
                                        </p:tgtEl>
                                      </p:cBhvr>
                                    </p:animEffect>
                                    <p:set>
                                      <p:cBhvr>
                                        <p:cTn id="95" fill="hold">
                                          <p:stCondLst>
                                            <p:cond delay="1999"/>
                                          </p:stCondLst>
                                        </p:cTn>
                                        <p:tgtEl>
                                          <p:spTgt spid="540"/>
                                        </p:tgtEl>
                                        <p:attrNameLst>
                                          <p:attrName>style.visibility</p:attrName>
                                        </p:attrNameLst>
                                      </p:cBhvr>
                                      <p:to>
                                        <p:strVal val="hidden"/>
                                      </p:to>
                                    </p:set>
                                  </p:childTnLst>
                                </p:cTn>
                              </p:par>
                            </p:childTnLst>
                          </p:cTn>
                        </p:par>
                        <p:par>
                          <p:cTn id="96" fill="hold">
                            <p:stCondLst>
                              <p:cond delay="2000"/>
                            </p:stCondLst>
                            <p:childTnLst>
                              <p:par>
                                <p:cTn id="97" presetClass="entr" nodeType="afterEffect" presetSubtype="0" presetID="1" grpId="25" fill="hold">
                                  <p:stCondLst>
                                    <p:cond delay="0"/>
                                  </p:stCondLst>
                                  <p:iterate type="el" backwards="0">
                                    <p:tmAbs val="0"/>
                                  </p:iterate>
                                  <p:childTnLst>
                                    <p:set>
                                      <p:cBhvr>
                                        <p:cTn id="98" fill="hold"/>
                                        <p:tgtEl>
                                          <p:spTgt spid="54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Class="exit" nodeType="clickEffect" presetSubtype="8" presetID="22" grpId="26" fill="hold">
                                  <p:stCondLst>
                                    <p:cond delay="0"/>
                                  </p:stCondLst>
                                  <p:iterate type="el" backwards="0">
                                    <p:tmAbs val="0"/>
                                  </p:iterate>
                                  <p:childTnLst>
                                    <p:animEffect filter="wipe(left)" transition="out">
                                      <p:cBhvr>
                                        <p:cTn id="102" dur="2000" fill="hold"/>
                                        <p:tgtEl>
                                          <p:spTgt spid="541"/>
                                        </p:tgtEl>
                                      </p:cBhvr>
                                    </p:animEffect>
                                    <p:set>
                                      <p:cBhvr>
                                        <p:cTn id="103" fill="hold">
                                          <p:stCondLst>
                                            <p:cond delay="1999"/>
                                          </p:stCondLst>
                                        </p:cTn>
                                        <p:tgtEl>
                                          <p:spTgt spid="541"/>
                                        </p:tgtEl>
                                        <p:attrNameLst>
                                          <p:attrName>style.visibility</p:attrName>
                                        </p:attrNameLst>
                                      </p:cBhvr>
                                      <p:to>
                                        <p:strVal val="hidden"/>
                                      </p:to>
                                    </p:set>
                                  </p:childTnLst>
                                </p:cTn>
                              </p:par>
                            </p:childTnLst>
                          </p:cTn>
                        </p:par>
                        <p:par>
                          <p:cTn id="104" fill="hold">
                            <p:stCondLst>
                              <p:cond delay="2000"/>
                            </p:stCondLst>
                            <p:childTnLst>
                              <p:par>
                                <p:cTn id="105" presetClass="exit" nodeType="afterEffect" presetSubtype="4" presetID="22" grpId="27" fill="hold">
                                  <p:stCondLst>
                                    <p:cond delay="0"/>
                                  </p:stCondLst>
                                  <p:iterate type="el" backwards="0">
                                    <p:tmAbs val="0"/>
                                  </p:iterate>
                                  <p:childTnLst>
                                    <p:animEffect filter="wipe(down)" transition="out">
                                      <p:cBhvr>
                                        <p:cTn id="106" dur="2000" fill="hold"/>
                                        <p:tgtEl>
                                          <p:spTgt spid="535"/>
                                        </p:tgtEl>
                                      </p:cBhvr>
                                    </p:animEffect>
                                    <p:set>
                                      <p:cBhvr>
                                        <p:cTn id="107" fill="hold">
                                          <p:stCondLst>
                                            <p:cond delay="1999"/>
                                          </p:stCondLst>
                                        </p:cTn>
                                        <p:tgtEl>
                                          <p:spTgt spid="535"/>
                                        </p:tgtEl>
                                        <p:attrNameLst>
                                          <p:attrName>style.visibility</p:attrName>
                                        </p:attrNameLst>
                                      </p:cBhvr>
                                      <p:to>
                                        <p:strVal val="hidden"/>
                                      </p:to>
                                    </p:set>
                                  </p:childTnLst>
                                </p:cTn>
                              </p:par>
                            </p:childTnLst>
                          </p:cTn>
                        </p:par>
                        <p:par>
                          <p:cTn id="108" fill="hold">
                            <p:stCondLst>
                              <p:cond delay="4000"/>
                            </p:stCondLst>
                            <p:childTnLst>
                              <p:par>
                                <p:cTn id="109" presetClass="entr" nodeType="afterEffect" presetSubtype="0" presetID="1" grpId="28" fill="hold">
                                  <p:stCondLst>
                                    <p:cond delay="0"/>
                                  </p:stCondLst>
                                  <p:iterate type="el" backwards="0">
                                    <p:tmAbs val="0"/>
                                  </p:iterate>
                                  <p:childTnLst>
                                    <p:set>
                                      <p:cBhvr>
                                        <p:cTn id="110" fill="hold"/>
                                        <p:tgtEl>
                                          <p:spTgt spid="542"/>
                                        </p:tgtEl>
                                        <p:attrNameLst>
                                          <p:attrName>style.visibility</p:attrName>
                                        </p:attrNameLst>
                                      </p:cBhvr>
                                      <p:to>
                                        <p:strVal val="visible"/>
                                      </p:to>
                                    </p:set>
                                  </p:childTnLst>
                                </p:cTn>
                              </p:par>
                            </p:childTnLst>
                          </p:cTn>
                        </p:par>
                        <p:par>
                          <p:cTn id="111" fill="hold">
                            <p:stCondLst>
                              <p:cond delay="4000"/>
                            </p:stCondLst>
                            <p:childTnLst>
                              <p:par>
                                <p:cTn id="112" presetClass="entr" nodeType="afterEffect" presetSubtype="0" presetID="1" grpId="29" fill="hold">
                                  <p:stCondLst>
                                    <p:cond delay="2500"/>
                                  </p:stCondLst>
                                  <p:iterate type="el" backwards="0">
                                    <p:tmAbs val="0"/>
                                  </p:iterate>
                                  <p:childTnLst>
                                    <p:set>
                                      <p:cBhvr>
                                        <p:cTn id="113" fill="hold"/>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3" grpId="29"/>
      <p:bldP build="whole" bldLvl="1" animBg="1" rev="0" advAuto="0" spid="530" grpId="4"/>
      <p:bldP build="whole" bldLvl="1" animBg="1" rev="0" advAuto="0" spid="537" grpId="19"/>
      <p:bldP build="whole" bldLvl="1" animBg="1" rev="0" advAuto="0" spid="530" grpId="5"/>
      <p:bldP build="whole" bldLvl="1" animBg="1" rev="0" advAuto="0" spid="537" grpId="20"/>
      <p:bldP build="whole" bldLvl="1" animBg="1" rev="0" advAuto="0" spid="535" grpId="27"/>
      <p:bldP build="whole" bldLvl="1" animBg="1" rev="0" advAuto="0" spid="531" grpId="6"/>
      <p:bldP build="whole" bldLvl="1" animBg="1" rev="0" advAuto="0" spid="531" grpId="7"/>
      <p:bldP build="whole" bldLvl="1" animBg="1" rev="0" advAuto="0" spid="542" grpId="28"/>
      <p:bldP build="whole" bldLvl="1" animBg="1" rev="0" advAuto="0" spid="532" grpId="8"/>
      <p:bldP build="whole" bldLvl="1" animBg="1" rev="0" advAuto="0" spid="532" grpId="9"/>
      <p:bldP build="whole" bldLvl="1" animBg="1" rev="0" advAuto="0" spid="534" grpId="11"/>
      <p:bldP build="whole" bldLvl="1" animBg="1" rev="0" advAuto="0" spid="528" grpId="1"/>
      <p:bldP build="whole" bldLvl="1" animBg="1" rev="0" advAuto="0" spid="533" grpId="10"/>
      <p:bldP build="whole" bldLvl="1" animBg="1" rev="0" advAuto="0" spid="534" grpId="15"/>
      <p:bldP build="whole" bldLvl="1" animBg="1" rev="0" advAuto="0" spid="533" grpId="12"/>
      <p:bldP build="whole" bldLvl="1" animBg="1" rev="0" advAuto="0" spid="539" grpId="22"/>
      <p:bldP build="whole" bldLvl="1" animBg="1" rev="0" advAuto="0" spid="540" grpId="23"/>
      <p:bldP build="whole" bldLvl="1" animBg="1" rev="0" advAuto="0" spid="540" grpId="24"/>
      <p:bldP build="whole" bldLvl="1" animBg="1" rev="0" advAuto="0" spid="538" grpId="21"/>
      <p:bldP build="whole" bldLvl="1" animBg="1" rev="0" advAuto="0" spid="541" grpId="25"/>
      <p:bldP build="whole" bldLvl="1" animBg="1" rev="0" advAuto="0" spid="529" grpId="2"/>
      <p:bldP build="whole" bldLvl="1" animBg="1" rev="0" advAuto="0" spid="529" grpId="3"/>
      <p:bldP build="whole" bldLvl="1" animBg="1" rev="0" advAuto="0" spid="535" grpId="14"/>
      <p:bldP build="whole" bldLvl="1" animBg="1" rev="0" advAuto="0" spid="536" grpId="16"/>
      <p:bldP build="whole" bldLvl="1" animBg="1" rev="0" advAuto="0" spid="536" grpId="17"/>
      <p:bldP build="whole" bldLvl="1" animBg="1" rev="0" advAuto="0" spid="541" grpId="26"/>
      <p:bldP build="whole" bldLvl="1" animBg="1" rev="0" advAuto="0" spid="527" grpId="13"/>
      <p:bldP build="whole" bldLvl="1" animBg="1" rev="0" advAuto="0" spid="535" grpId="18"/>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database.png" descr="database.png"/>
          <p:cNvPicPr>
            <a:picLocks noChangeAspect="1"/>
          </p:cNvPicPr>
          <p:nvPr/>
        </p:nvPicPr>
        <p:blipFill>
          <a:blip r:embed="rId2">
            <a:extLst/>
          </a:blip>
          <a:stretch>
            <a:fillRect/>
          </a:stretch>
        </p:blipFill>
        <p:spPr>
          <a:xfrm>
            <a:off x="-12700" y="6159739"/>
            <a:ext cx="672704" cy="812322"/>
          </a:xfrm>
          <a:prstGeom prst="rect">
            <a:avLst/>
          </a:prstGeom>
          <a:ln w="12700">
            <a:miter lim="400000"/>
          </a:ln>
        </p:spPr>
      </p:pic>
      <p:pic>
        <p:nvPicPr>
          <p:cNvPr id="546" name="database.png" descr="database.png"/>
          <p:cNvPicPr>
            <a:picLocks noChangeAspect="1"/>
          </p:cNvPicPr>
          <p:nvPr/>
        </p:nvPicPr>
        <p:blipFill>
          <a:blip r:embed="rId2">
            <a:extLst/>
          </a:blip>
          <a:stretch>
            <a:fillRect/>
          </a:stretch>
        </p:blipFill>
        <p:spPr>
          <a:xfrm>
            <a:off x="1257300" y="6150844"/>
            <a:ext cx="687436" cy="830112"/>
          </a:xfrm>
          <a:prstGeom prst="rect">
            <a:avLst/>
          </a:prstGeom>
          <a:ln w="12700">
            <a:miter lim="400000"/>
          </a:ln>
        </p:spPr>
      </p:pic>
      <p:sp>
        <p:nvSpPr>
          <p:cNvPr id="547" name="Dingbat X"/>
          <p:cNvSpPr/>
          <p:nvPr/>
        </p:nvSpPr>
        <p:spPr>
          <a:xfrm>
            <a:off x="634823" y="6159739"/>
            <a:ext cx="687437" cy="812322"/>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a:defRPr b="0" sz="2200">
                <a:latin typeface="+mn-lt"/>
                <a:ea typeface="+mn-ea"/>
                <a:cs typeface="+mn-cs"/>
                <a:sym typeface="Helvetica Neue Medium"/>
              </a:defRPr>
            </a:pPr>
          </a:p>
        </p:txBody>
      </p:sp>
      <p:pic>
        <p:nvPicPr>
          <p:cNvPr id="548" name="database.png" descr="database.png"/>
          <p:cNvPicPr>
            <a:picLocks noChangeAspect="1"/>
          </p:cNvPicPr>
          <p:nvPr/>
        </p:nvPicPr>
        <p:blipFill>
          <a:blip r:embed="rId2">
            <a:extLst/>
          </a:blip>
          <a:stretch>
            <a:fillRect/>
          </a:stretch>
        </p:blipFill>
        <p:spPr>
          <a:xfrm>
            <a:off x="4851400" y="1295639"/>
            <a:ext cx="3302000" cy="3987322"/>
          </a:xfrm>
          <a:prstGeom prst="rect">
            <a:avLst/>
          </a:prstGeom>
          <a:ln w="12700">
            <a:miter lim="400000"/>
          </a:ln>
        </p:spPr>
      </p:pic>
      <p:pic>
        <p:nvPicPr>
          <p:cNvPr id="549" name="database.png" descr="database.png"/>
          <p:cNvPicPr>
            <a:picLocks noChangeAspect="1"/>
          </p:cNvPicPr>
          <p:nvPr/>
        </p:nvPicPr>
        <p:blipFill>
          <a:blip r:embed="rId2">
            <a:extLst/>
          </a:blip>
          <a:stretch>
            <a:fillRect/>
          </a:stretch>
        </p:blipFill>
        <p:spPr>
          <a:xfrm>
            <a:off x="9550400" y="1295639"/>
            <a:ext cx="3302000" cy="3987322"/>
          </a:xfrm>
          <a:prstGeom prst="rect">
            <a:avLst/>
          </a:prstGeom>
          <a:ln w="12700">
            <a:miter lim="400000"/>
          </a:ln>
        </p:spPr>
      </p:pic>
      <p:pic>
        <p:nvPicPr>
          <p:cNvPr id="550" name="database.png" descr="database.png"/>
          <p:cNvPicPr>
            <a:picLocks noChangeAspect="1"/>
          </p:cNvPicPr>
          <p:nvPr/>
        </p:nvPicPr>
        <p:blipFill>
          <a:blip r:embed="rId2">
            <a:extLst/>
          </a:blip>
          <a:stretch>
            <a:fillRect/>
          </a:stretch>
        </p:blipFill>
        <p:spPr>
          <a:xfrm>
            <a:off x="0" y="1295639"/>
            <a:ext cx="3302000" cy="3987322"/>
          </a:xfrm>
          <a:prstGeom prst="rect">
            <a:avLst/>
          </a:prstGeom>
          <a:ln w="12700">
            <a:miter lim="400000"/>
          </a:ln>
        </p:spPr>
      </p:pic>
      <p:sp>
        <p:nvSpPr>
          <p:cNvPr id="551" name="If disaster strikes RDS will failover to a standb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If disaster strikes RDS will failover to a standby</a:t>
            </a:r>
          </a:p>
        </p:txBody>
      </p:sp>
      <p:sp>
        <p:nvSpPr>
          <p:cNvPr id="552" name="And you can replicate your data to another AWS region near or far with the push of a button"/>
          <p:cNvSpPr txBox="1"/>
          <p:nvPr/>
        </p:nvSpPr>
        <p:spPr>
          <a:xfrm>
            <a:off x="1397000" y="5041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you can replicate your data to another AWS region near or far with the push of a button</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48"/>
                                        </p:tgtEl>
                                        <p:attrNameLst>
                                          <p:attrName>style.visibility</p:attrName>
                                        </p:attrNameLst>
                                      </p:cBhvr>
                                      <p:to>
                                        <p:strVal val="visible"/>
                                      </p:to>
                                    </p:set>
                                    <p:animEffect filter="dissolve" transition="in">
                                      <p:cBhvr>
                                        <p:cTn id="7" dur="1500"/>
                                        <p:tgtEl>
                                          <p:spTgt spid="548"/>
                                        </p:tgtEl>
                                      </p:cBhvr>
                                    </p:animEffect>
                                  </p:childTnLst>
                                </p:cTn>
                              </p:par>
                            </p:childTnLst>
                          </p:cTn>
                        </p:par>
                        <p:par>
                          <p:cTn id="8" fill="hold">
                            <p:stCondLst>
                              <p:cond delay="1500"/>
                            </p:stCondLst>
                            <p:childTnLst>
                              <p:par>
                                <p:cTn id="9" presetClass="entr" nodeType="afterEffect" presetID="9" grpId="2" fill="hold">
                                  <p:stCondLst>
                                    <p:cond delay="0"/>
                                  </p:stCondLst>
                                  <p:iterate type="el" backwards="0">
                                    <p:tmAbs val="0"/>
                                  </p:iterate>
                                  <p:childTnLst>
                                    <p:set>
                                      <p:cBhvr>
                                        <p:cTn id="10" fill="hold"/>
                                        <p:tgtEl>
                                          <p:spTgt spid="549"/>
                                        </p:tgtEl>
                                        <p:attrNameLst>
                                          <p:attrName>style.visibility</p:attrName>
                                        </p:attrNameLst>
                                      </p:cBhvr>
                                      <p:to>
                                        <p:strVal val="visible"/>
                                      </p:to>
                                    </p:set>
                                    <p:animEffect filter="dissolve" transition="in">
                                      <p:cBhvr>
                                        <p:cTn id="11" dur="1500"/>
                                        <p:tgtEl>
                                          <p:spTgt spid="549"/>
                                        </p:tgtEl>
                                      </p:cBhvr>
                                    </p:animEffect>
                                  </p:childTnLst>
                                </p:cTn>
                              </p:par>
                            </p:childTnLst>
                          </p:cTn>
                        </p:par>
                        <p:par>
                          <p:cTn id="12" fill="hold">
                            <p:stCondLst>
                              <p:cond delay="3000"/>
                            </p:stCondLst>
                            <p:childTnLst>
                              <p:par>
                                <p:cTn id="13" presetClass="entr" nodeType="afterEffect" presetID="9" grpId="3" fill="hold">
                                  <p:stCondLst>
                                    <p:cond delay="0"/>
                                  </p:stCondLst>
                                  <p:iterate type="el" backwards="0">
                                    <p:tmAbs val="0"/>
                                  </p:iterate>
                                  <p:childTnLst>
                                    <p:set>
                                      <p:cBhvr>
                                        <p:cTn id="14" fill="hold"/>
                                        <p:tgtEl>
                                          <p:spTgt spid="550"/>
                                        </p:tgtEl>
                                        <p:attrNameLst>
                                          <p:attrName>style.visibility</p:attrName>
                                        </p:attrNameLst>
                                      </p:cBhvr>
                                      <p:to>
                                        <p:strVal val="visible"/>
                                      </p:to>
                                    </p:set>
                                    <p:animEffect filter="dissolve" transition="in">
                                      <p:cBhvr>
                                        <p:cTn id="15" dur="1500"/>
                                        <p:tgtEl>
                                          <p:spTgt spid="550"/>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8" presetID="22" grpId="4" fill="hold">
                                  <p:stCondLst>
                                    <p:cond delay="0"/>
                                  </p:stCondLst>
                                  <p:iterate type="el" backwards="0">
                                    <p:tmAbs val="0"/>
                                  </p:iterate>
                                  <p:childTnLst>
                                    <p:animEffect filter="wipe(left)" transition="out">
                                      <p:cBhvr>
                                        <p:cTn id="19" dur="1500" fill="hold"/>
                                        <p:tgtEl>
                                          <p:spTgt spid="545"/>
                                        </p:tgtEl>
                                      </p:cBhvr>
                                    </p:animEffect>
                                    <p:set>
                                      <p:cBhvr>
                                        <p:cTn id="20" fill="hold">
                                          <p:stCondLst>
                                            <p:cond delay="1499"/>
                                          </p:stCondLst>
                                        </p:cTn>
                                        <p:tgtEl>
                                          <p:spTgt spid="545"/>
                                        </p:tgtEl>
                                        <p:attrNameLst>
                                          <p:attrName>style.visibility</p:attrName>
                                        </p:attrNameLst>
                                      </p:cBhvr>
                                      <p:to>
                                        <p:strVal val="hidden"/>
                                      </p:to>
                                    </p:set>
                                  </p:childTnLst>
                                </p:cTn>
                              </p:par>
                            </p:childTnLst>
                          </p:cTn>
                        </p:par>
                        <p:par>
                          <p:cTn id="21" fill="hold">
                            <p:stCondLst>
                              <p:cond delay="1500"/>
                            </p:stCondLst>
                            <p:childTnLst>
                              <p:par>
                                <p:cTn id="22" presetClass="exit" nodeType="afterEffect" presetSubtype="8" presetID="22" grpId="5" fill="hold">
                                  <p:stCondLst>
                                    <p:cond delay="0"/>
                                  </p:stCondLst>
                                  <p:iterate type="el" backwards="0">
                                    <p:tmAbs val="0"/>
                                  </p:iterate>
                                  <p:childTnLst>
                                    <p:animEffect filter="wipe(left)" transition="out">
                                      <p:cBhvr>
                                        <p:cTn id="23" dur="1500" fill="hold"/>
                                        <p:tgtEl>
                                          <p:spTgt spid="547"/>
                                        </p:tgtEl>
                                      </p:cBhvr>
                                    </p:animEffect>
                                    <p:set>
                                      <p:cBhvr>
                                        <p:cTn id="24" fill="hold">
                                          <p:stCondLst>
                                            <p:cond delay="1499"/>
                                          </p:stCondLst>
                                        </p:cTn>
                                        <p:tgtEl>
                                          <p:spTgt spid="547"/>
                                        </p:tgtEl>
                                        <p:attrNameLst>
                                          <p:attrName>style.visibility</p:attrName>
                                        </p:attrNameLst>
                                      </p:cBhvr>
                                      <p:to>
                                        <p:strVal val="hidden"/>
                                      </p:to>
                                    </p:set>
                                  </p:childTnLst>
                                </p:cTn>
                              </p:par>
                            </p:childTnLst>
                          </p:cTn>
                        </p:par>
                        <p:par>
                          <p:cTn id="25" fill="hold">
                            <p:stCondLst>
                              <p:cond delay="3000"/>
                            </p:stCondLst>
                            <p:childTnLst>
                              <p:par>
                                <p:cTn id="26" presetClass="exit" nodeType="afterEffect" presetSubtype="8" presetID="22" grpId="6" fill="hold">
                                  <p:stCondLst>
                                    <p:cond delay="0"/>
                                  </p:stCondLst>
                                  <p:iterate type="el" backwards="0">
                                    <p:tmAbs val="0"/>
                                  </p:iterate>
                                  <p:childTnLst>
                                    <p:animEffect filter="wipe(left)" transition="out">
                                      <p:cBhvr>
                                        <p:cTn id="27" dur="1500" fill="hold"/>
                                        <p:tgtEl>
                                          <p:spTgt spid="546"/>
                                        </p:tgtEl>
                                      </p:cBhvr>
                                    </p:animEffect>
                                    <p:set>
                                      <p:cBhvr>
                                        <p:cTn id="28" fill="hold">
                                          <p:stCondLst>
                                            <p:cond delay="1499"/>
                                          </p:stCondLst>
                                        </p:cTn>
                                        <p:tgtEl>
                                          <p:spTgt spid="546"/>
                                        </p:tgtEl>
                                        <p:attrNameLst>
                                          <p:attrName>style.visibility</p:attrName>
                                        </p:attrNameLst>
                                      </p:cBhvr>
                                      <p:to>
                                        <p:strVal val="hidden"/>
                                      </p:to>
                                    </p:set>
                                  </p:childTnLst>
                                </p:cTn>
                              </p:par>
                            </p:childTnLst>
                          </p:cTn>
                        </p:par>
                        <p:par>
                          <p:cTn id="29" fill="hold">
                            <p:stCondLst>
                              <p:cond delay="4500"/>
                            </p:stCondLst>
                            <p:childTnLst>
                              <p:par>
                                <p:cTn id="30" presetClass="exit" nodeType="afterEffect" presetSubtype="8" presetID="22" grpId="7" fill="hold">
                                  <p:stCondLst>
                                    <p:cond delay="0"/>
                                  </p:stCondLst>
                                  <p:iterate type="el" backwards="0">
                                    <p:tmAbs val="0"/>
                                  </p:iterate>
                                  <p:childTnLst>
                                    <p:animEffect filter="wipe(left)" transition="out">
                                      <p:cBhvr>
                                        <p:cTn id="31" dur="1500" fill="hold"/>
                                        <p:tgtEl>
                                          <p:spTgt spid="551"/>
                                        </p:tgtEl>
                                      </p:cBhvr>
                                    </p:animEffect>
                                    <p:set>
                                      <p:cBhvr>
                                        <p:cTn id="32" fill="hold">
                                          <p:stCondLst>
                                            <p:cond delay="1499"/>
                                          </p:stCondLst>
                                        </p:cTn>
                                        <p:tgtEl>
                                          <p:spTgt spid="551"/>
                                        </p:tgtEl>
                                        <p:attrNameLst>
                                          <p:attrName>style.visibility</p:attrName>
                                        </p:attrNameLst>
                                      </p:cBhvr>
                                      <p:to>
                                        <p:strVal val="hidden"/>
                                      </p:to>
                                    </p:set>
                                  </p:childTnLst>
                                </p:cTn>
                              </p:par>
                            </p:childTnLst>
                          </p:cTn>
                        </p:par>
                        <p:par>
                          <p:cTn id="33" fill="hold">
                            <p:stCondLst>
                              <p:cond delay="6000"/>
                            </p:stCondLst>
                            <p:childTnLst>
                              <p:par>
                                <p:cTn id="34" presetClass="entr" nodeType="afterEffect" presetID="9" grpId="8" fill="hold">
                                  <p:stCondLst>
                                    <p:cond delay="0"/>
                                  </p:stCondLst>
                                  <p:iterate type="el" backwards="0">
                                    <p:tmAbs val="0"/>
                                  </p:iterate>
                                  <p:childTnLst>
                                    <p:set>
                                      <p:cBhvr>
                                        <p:cTn id="35" fill="hold"/>
                                        <p:tgtEl>
                                          <p:spTgt spid="552"/>
                                        </p:tgtEl>
                                        <p:attrNameLst>
                                          <p:attrName>style.visibility</p:attrName>
                                        </p:attrNameLst>
                                      </p:cBhvr>
                                      <p:to>
                                        <p:strVal val="visible"/>
                                      </p:to>
                                    </p:set>
                                    <p:animEffect filter="dissolve" transition="in">
                                      <p:cBhvr>
                                        <p:cTn id="36" dur="15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0" grpId="3"/>
      <p:bldP build="whole" bldLvl="1" animBg="1" rev="0" advAuto="0" spid="545" grpId="4"/>
      <p:bldP build="whole" bldLvl="1" animBg="1" rev="0" advAuto="0" spid="546" grpId="6"/>
      <p:bldP build="whole" bldLvl="1" animBg="1" rev="0" advAuto="0" spid="547" grpId="5"/>
      <p:bldP build="whole" bldLvl="1" animBg="1" rev="0" advAuto="0" spid="548" grpId="1"/>
      <p:bldP build="whole" bldLvl="1" animBg="1" rev="0" advAuto="0" spid="551" grpId="7"/>
      <p:bldP build="whole" bldLvl="1" animBg="1" rev="0" advAuto="0" spid="549" grpId="2"/>
      <p:bldP build="whole" bldLvl="1" animBg="1" rev="0" advAuto="0" spid="552" grpId="8"/>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Amazon RDS even lets you run replicas in other reg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RDS even lets you run replicas in other regions</a:t>
            </a:r>
          </a:p>
        </p:txBody>
      </p:sp>
      <p:pic>
        <p:nvPicPr>
          <p:cNvPr id="555" name="world-map-146505_960_720.png" descr="world-map-146505_960_720.png"/>
          <p:cNvPicPr>
            <a:picLocks noChangeAspect="1"/>
          </p:cNvPicPr>
          <p:nvPr/>
        </p:nvPicPr>
        <p:blipFill>
          <a:blip r:embed="rId2">
            <a:extLst/>
          </a:blip>
          <a:stretch>
            <a:fillRect/>
          </a:stretch>
        </p:blipFill>
        <p:spPr>
          <a:xfrm>
            <a:off x="406400" y="-6350"/>
            <a:ext cx="12192000" cy="6235700"/>
          </a:xfrm>
          <a:prstGeom prst="rect">
            <a:avLst/>
          </a:prstGeom>
          <a:ln w="12700">
            <a:miter lim="400000"/>
          </a:ln>
        </p:spPr>
      </p:pic>
      <p:pic>
        <p:nvPicPr>
          <p:cNvPr id="556" name="database.png" descr="database.png"/>
          <p:cNvPicPr>
            <a:picLocks noChangeAspect="1"/>
          </p:cNvPicPr>
          <p:nvPr/>
        </p:nvPicPr>
        <p:blipFill>
          <a:blip r:embed="rId3">
            <a:extLst/>
          </a:blip>
          <a:stretch>
            <a:fillRect/>
          </a:stretch>
        </p:blipFill>
        <p:spPr>
          <a:xfrm>
            <a:off x="927100" y="1486139"/>
            <a:ext cx="672704" cy="812322"/>
          </a:xfrm>
          <a:prstGeom prst="rect">
            <a:avLst/>
          </a:prstGeom>
          <a:ln w="12700">
            <a:miter lim="400000"/>
          </a:ln>
        </p:spPr>
      </p:pic>
      <p:pic>
        <p:nvPicPr>
          <p:cNvPr id="557" name="database.png" descr="database.png"/>
          <p:cNvPicPr>
            <a:picLocks noChangeAspect="1"/>
          </p:cNvPicPr>
          <p:nvPr/>
        </p:nvPicPr>
        <p:blipFill>
          <a:blip r:embed="rId3">
            <a:extLst/>
          </a:blip>
          <a:stretch>
            <a:fillRect/>
          </a:stretch>
        </p:blipFill>
        <p:spPr>
          <a:xfrm>
            <a:off x="2197100" y="1477244"/>
            <a:ext cx="687436" cy="830112"/>
          </a:xfrm>
          <a:prstGeom prst="rect">
            <a:avLst/>
          </a:prstGeom>
          <a:ln w="12700">
            <a:miter lim="400000"/>
          </a:ln>
        </p:spPr>
      </p:pic>
      <p:pic>
        <p:nvPicPr>
          <p:cNvPr id="558" name="database.png" descr="database.png"/>
          <p:cNvPicPr>
            <a:picLocks noChangeAspect="1"/>
          </p:cNvPicPr>
          <p:nvPr/>
        </p:nvPicPr>
        <p:blipFill>
          <a:blip r:embed="rId3">
            <a:extLst/>
          </a:blip>
          <a:stretch>
            <a:fillRect/>
          </a:stretch>
        </p:blipFill>
        <p:spPr>
          <a:xfrm>
            <a:off x="8420100" y="2540119"/>
            <a:ext cx="672704" cy="812323"/>
          </a:xfrm>
          <a:prstGeom prst="rect">
            <a:avLst/>
          </a:prstGeom>
          <a:ln w="12700">
            <a:miter lim="400000"/>
          </a:ln>
        </p:spPr>
      </p:pic>
      <p:pic>
        <p:nvPicPr>
          <p:cNvPr id="559" name="database.png" descr="database.png"/>
          <p:cNvPicPr>
            <a:picLocks noChangeAspect="1"/>
          </p:cNvPicPr>
          <p:nvPr/>
        </p:nvPicPr>
        <p:blipFill>
          <a:blip r:embed="rId3">
            <a:extLst/>
          </a:blip>
          <a:stretch>
            <a:fillRect/>
          </a:stretch>
        </p:blipFill>
        <p:spPr>
          <a:xfrm>
            <a:off x="9690100" y="2531224"/>
            <a:ext cx="687436" cy="830113"/>
          </a:xfrm>
          <a:prstGeom prst="rect">
            <a:avLst/>
          </a:prstGeom>
          <a:ln w="12700">
            <a:miter lim="400000"/>
          </a:ln>
        </p:spPr>
      </p:pic>
      <p:pic>
        <p:nvPicPr>
          <p:cNvPr id="560" name="database.png" descr="database.png"/>
          <p:cNvPicPr>
            <a:picLocks noChangeAspect="1"/>
          </p:cNvPicPr>
          <p:nvPr/>
        </p:nvPicPr>
        <p:blipFill>
          <a:blip r:embed="rId3">
            <a:extLst/>
          </a:blip>
          <a:stretch>
            <a:fillRect/>
          </a:stretch>
        </p:blipFill>
        <p:spPr>
          <a:xfrm>
            <a:off x="2527300" y="3861039"/>
            <a:ext cx="672704" cy="812322"/>
          </a:xfrm>
          <a:prstGeom prst="rect">
            <a:avLst/>
          </a:prstGeom>
          <a:ln w="12700">
            <a:miter lim="400000"/>
          </a:ln>
        </p:spPr>
      </p:pic>
      <p:pic>
        <p:nvPicPr>
          <p:cNvPr id="561" name="database.png" descr="database.png"/>
          <p:cNvPicPr>
            <a:picLocks noChangeAspect="1"/>
          </p:cNvPicPr>
          <p:nvPr/>
        </p:nvPicPr>
        <p:blipFill>
          <a:blip r:embed="rId3">
            <a:extLst/>
          </a:blip>
          <a:stretch>
            <a:fillRect/>
          </a:stretch>
        </p:blipFill>
        <p:spPr>
          <a:xfrm>
            <a:off x="3797300" y="3852144"/>
            <a:ext cx="687436" cy="830112"/>
          </a:xfrm>
          <a:prstGeom prst="rect">
            <a:avLst/>
          </a:prstGeom>
          <a:ln w="12700">
            <a:miter lim="400000"/>
          </a:ln>
        </p:spPr>
      </p:pic>
      <p:pic>
        <p:nvPicPr>
          <p:cNvPr id="562" name="database.png" descr="database.png"/>
          <p:cNvPicPr>
            <a:picLocks noChangeAspect="1"/>
          </p:cNvPicPr>
          <p:nvPr/>
        </p:nvPicPr>
        <p:blipFill>
          <a:blip r:embed="rId3">
            <a:extLst/>
          </a:blip>
          <a:stretch>
            <a:fillRect/>
          </a:stretch>
        </p:blipFill>
        <p:spPr>
          <a:xfrm>
            <a:off x="1562100" y="1477244"/>
            <a:ext cx="687436" cy="830112"/>
          </a:xfrm>
          <a:prstGeom prst="rect">
            <a:avLst/>
          </a:prstGeom>
          <a:ln w="12700">
            <a:miter lim="400000"/>
          </a:ln>
        </p:spPr>
      </p:pic>
      <p:pic>
        <p:nvPicPr>
          <p:cNvPr id="563" name="database.png" descr="database.png"/>
          <p:cNvPicPr>
            <a:picLocks noChangeAspect="1"/>
          </p:cNvPicPr>
          <p:nvPr/>
        </p:nvPicPr>
        <p:blipFill>
          <a:blip r:embed="rId3">
            <a:extLst/>
          </a:blip>
          <a:stretch>
            <a:fillRect/>
          </a:stretch>
        </p:blipFill>
        <p:spPr>
          <a:xfrm>
            <a:off x="9067800" y="2531224"/>
            <a:ext cx="687436" cy="830113"/>
          </a:xfrm>
          <a:prstGeom prst="rect">
            <a:avLst/>
          </a:prstGeom>
          <a:ln w="12700">
            <a:miter lim="400000"/>
          </a:ln>
        </p:spPr>
      </p:pic>
      <p:pic>
        <p:nvPicPr>
          <p:cNvPr id="564" name="database.png" descr="database.png"/>
          <p:cNvPicPr>
            <a:picLocks noChangeAspect="1"/>
          </p:cNvPicPr>
          <p:nvPr/>
        </p:nvPicPr>
        <p:blipFill>
          <a:blip r:embed="rId3">
            <a:extLst/>
          </a:blip>
          <a:stretch>
            <a:fillRect/>
          </a:stretch>
        </p:blipFill>
        <p:spPr>
          <a:xfrm>
            <a:off x="3162300" y="3852144"/>
            <a:ext cx="687436" cy="8301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You also get a simple way to take consistent and durable snapshots on demand and keep them as long as you wa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also get a simple way to take consistent and durable snapshots on demand and keep them as long as you want</a:t>
            </a:r>
          </a:p>
        </p:txBody>
      </p:sp>
      <p:sp>
        <p:nvSpPr>
          <p:cNvPr id="567" name="Backing up and restoring your database can be a big headache but Amazon RDS makes it eas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Backing up and restoring your database can be a big headache but Amazon RDS makes it easy</a:t>
            </a:r>
          </a:p>
        </p:txBody>
      </p:sp>
      <p:pic>
        <p:nvPicPr>
          <p:cNvPr id="568" name="database.png" descr="database.png"/>
          <p:cNvPicPr>
            <a:picLocks noChangeAspect="1"/>
          </p:cNvPicPr>
          <p:nvPr/>
        </p:nvPicPr>
        <p:blipFill>
          <a:blip r:embed="rId2">
            <a:extLst/>
          </a:blip>
          <a:stretch>
            <a:fillRect/>
          </a:stretch>
        </p:blipFill>
        <p:spPr>
          <a:xfrm>
            <a:off x="4851400" y="1295639"/>
            <a:ext cx="3302000" cy="3987322"/>
          </a:xfrm>
          <a:prstGeom prst="rect">
            <a:avLst/>
          </a:prstGeom>
          <a:ln w="12700">
            <a:miter lim="400000"/>
          </a:ln>
        </p:spPr>
      </p:pic>
      <p:pic>
        <p:nvPicPr>
          <p:cNvPr id="569" name="database.png" descr="database.png"/>
          <p:cNvPicPr>
            <a:picLocks noChangeAspect="1"/>
          </p:cNvPicPr>
          <p:nvPr/>
        </p:nvPicPr>
        <p:blipFill>
          <a:blip r:embed="rId2">
            <a:extLst/>
          </a:blip>
          <a:stretch>
            <a:fillRect/>
          </a:stretch>
        </p:blipFill>
        <p:spPr>
          <a:xfrm>
            <a:off x="9550400" y="1295639"/>
            <a:ext cx="3302000" cy="3987322"/>
          </a:xfrm>
          <a:prstGeom prst="rect">
            <a:avLst/>
          </a:prstGeom>
          <a:ln w="12700">
            <a:miter lim="400000"/>
          </a:ln>
        </p:spPr>
      </p:pic>
      <p:pic>
        <p:nvPicPr>
          <p:cNvPr id="570" name="database.png" descr="database.png"/>
          <p:cNvPicPr>
            <a:picLocks noChangeAspect="1"/>
          </p:cNvPicPr>
          <p:nvPr/>
        </p:nvPicPr>
        <p:blipFill>
          <a:blip r:embed="rId2">
            <a:extLst/>
          </a:blip>
          <a:stretch>
            <a:fillRect/>
          </a:stretch>
        </p:blipFill>
        <p:spPr>
          <a:xfrm>
            <a:off x="0" y="1295639"/>
            <a:ext cx="3302000" cy="3987322"/>
          </a:xfrm>
          <a:prstGeom prst="rect">
            <a:avLst/>
          </a:prstGeom>
          <a:ln w="12700">
            <a:miter lim="400000"/>
          </a:ln>
        </p:spPr>
      </p:pic>
      <p:sp>
        <p:nvSpPr>
          <p:cNvPr id="571" name="You get automated backups that let you recover to a point in time you choos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get automated backups that let you recover to a point in time you choose</a:t>
            </a:r>
          </a:p>
        </p:txBody>
      </p:sp>
      <p:pic>
        <p:nvPicPr>
          <p:cNvPr id="572" name="database.png" descr="database.png"/>
          <p:cNvPicPr>
            <a:picLocks noChangeAspect="1"/>
          </p:cNvPicPr>
          <p:nvPr/>
        </p:nvPicPr>
        <p:blipFill>
          <a:blip r:embed="rId2">
            <a:extLst/>
          </a:blip>
          <a:stretch>
            <a:fillRect/>
          </a:stretch>
        </p:blipFill>
        <p:spPr>
          <a:xfrm>
            <a:off x="0" y="1295639"/>
            <a:ext cx="3302000" cy="3987322"/>
          </a:xfrm>
          <a:prstGeom prst="rect">
            <a:avLst/>
          </a:prstGeom>
          <a:ln w="12700">
            <a:miter lim="400000"/>
          </a:ln>
        </p:spPr>
      </p:pic>
      <p:sp>
        <p:nvSpPr>
          <p:cNvPr id="573" name="Camera"/>
          <p:cNvSpPr/>
          <p:nvPr/>
        </p:nvSpPr>
        <p:spPr>
          <a:xfrm rot="19800000">
            <a:off x="3720388" y="3023830"/>
            <a:ext cx="687436" cy="488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74" name="Camera"/>
          <p:cNvSpPr/>
          <p:nvPr/>
        </p:nvSpPr>
        <p:spPr>
          <a:xfrm rot="1800000">
            <a:off x="8597999" y="3023339"/>
            <a:ext cx="687437" cy="488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75" name="Camera"/>
          <p:cNvSpPr/>
          <p:nvPr/>
        </p:nvSpPr>
        <p:spPr>
          <a:xfrm rot="1800000">
            <a:off x="3745533" y="4610839"/>
            <a:ext cx="687437" cy="488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76" name="Camera"/>
          <p:cNvSpPr/>
          <p:nvPr/>
        </p:nvSpPr>
        <p:spPr>
          <a:xfrm rot="1800000">
            <a:off x="8597999" y="4610839"/>
            <a:ext cx="687437" cy="488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77" name="Camera"/>
          <p:cNvSpPr/>
          <p:nvPr/>
        </p:nvSpPr>
        <p:spPr>
          <a:xfrm rot="19800000">
            <a:off x="6146088" y="4611330"/>
            <a:ext cx="687436" cy="4882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78" name="What will you do with all the time that using Amazon RDS frees up"/>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What will you do with all the time that using Amazon RDS frees up</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70"/>
                                        </p:tgtEl>
                                        <p:attrNameLst>
                                          <p:attrName>style.visibility</p:attrName>
                                        </p:attrNameLst>
                                      </p:cBhvr>
                                      <p:to>
                                        <p:strVal val="hidden"/>
                                      </p:to>
                                    </p:set>
                                  </p:childTnLst>
                                </p:cTn>
                              </p:par>
                            </p:childTnLst>
                          </p:cTn>
                        </p:par>
                        <p:par>
                          <p:cTn id="7" fill="hold">
                            <p:stCondLst>
                              <p:cond delay="0"/>
                            </p:stCondLst>
                            <p:childTnLst>
                              <p:par>
                                <p:cTn id="8" presetClass="entr" nodeType="afterEffect" presetID="9" grpId="2" fill="hold">
                                  <p:stCondLst>
                                    <p:cond delay="0"/>
                                  </p:stCondLst>
                                  <p:iterate type="el" backwards="0">
                                    <p:tmAbs val="0"/>
                                  </p:iterate>
                                  <p:childTnLst>
                                    <p:set>
                                      <p:cBhvr>
                                        <p:cTn id="9" fill="hold"/>
                                        <p:tgtEl>
                                          <p:spTgt spid="567"/>
                                        </p:tgtEl>
                                        <p:attrNameLst>
                                          <p:attrName>style.visibility</p:attrName>
                                        </p:attrNameLst>
                                      </p:cBhvr>
                                      <p:to>
                                        <p:strVal val="visible"/>
                                      </p:to>
                                    </p:set>
                                    <p:animEffect filter="dissolve" transition="in">
                                      <p:cBhvr>
                                        <p:cTn id="10" dur="1000"/>
                                        <p:tgtEl>
                                          <p:spTgt spid="567"/>
                                        </p:tgtEl>
                                      </p:cBhvr>
                                    </p:animEffec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567"/>
                                        </p:tgtEl>
                                        <p:attrNameLst>
                                          <p:attrName>style.visibility</p:attrName>
                                        </p:attrNameLst>
                                      </p:cBhvr>
                                      <p:to>
                                        <p:strVal val="hidden"/>
                                      </p:to>
                                    </p:set>
                                  </p:childTnLst>
                                </p:cTn>
                              </p:par>
                            </p:childTnLst>
                          </p:cTn>
                        </p:par>
                        <p:par>
                          <p:cTn id="15" fill="hold">
                            <p:stCondLst>
                              <p:cond delay="0"/>
                            </p:stCondLst>
                            <p:childTnLst>
                              <p:par>
                                <p:cTn id="16" presetClass="entr" nodeType="afterEffect" presetID="9" grpId="4" fill="hold">
                                  <p:stCondLst>
                                    <p:cond delay="0"/>
                                  </p:stCondLst>
                                  <p:iterate type="el" backwards="0">
                                    <p:tmAbs val="0"/>
                                  </p:iterate>
                                  <p:childTnLst>
                                    <p:set>
                                      <p:cBhvr>
                                        <p:cTn id="17" fill="hold"/>
                                        <p:tgtEl>
                                          <p:spTgt spid="571"/>
                                        </p:tgtEl>
                                        <p:attrNameLst>
                                          <p:attrName>style.visibility</p:attrName>
                                        </p:attrNameLst>
                                      </p:cBhvr>
                                      <p:to>
                                        <p:strVal val="visible"/>
                                      </p:to>
                                    </p:set>
                                    <p:animEffect filter="dissolve" transition="in">
                                      <p:cBhvr>
                                        <p:cTn id="18" dur="1000"/>
                                        <p:tgtEl>
                                          <p:spTgt spid="571"/>
                                        </p:tgtEl>
                                      </p:cBhvr>
                                    </p:animEffect>
                                  </p:childTnLst>
                                </p:cTn>
                              </p:par>
                            </p:childTnLst>
                          </p:cTn>
                        </p:par>
                        <p:par>
                          <p:cTn id="19" fill="hold">
                            <p:stCondLst>
                              <p:cond delay="1000"/>
                            </p:stCondLst>
                            <p:childTnLst>
                              <p:par>
                                <p:cTn id="20" presetClass="entr" nodeType="afterEffect" presetID="9" grpId="5" fill="hold">
                                  <p:stCondLst>
                                    <p:cond delay="0"/>
                                  </p:stCondLst>
                                  <p:iterate type="el" backwards="0">
                                    <p:tmAbs val="0"/>
                                  </p:iterate>
                                  <p:childTnLst>
                                    <p:set>
                                      <p:cBhvr>
                                        <p:cTn id="21" fill="hold"/>
                                        <p:tgtEl>
                                          <p:spTgt spid="572"/>
                                        </p:tgtEl>
                                        <p:attrNameLst>
                                          <p:attrName>style.visibility</p:attrName>
                                        </p:attrNameLst>
                                      </p:cBhvr>
                                      <p:to>
                                        <p:strVal val="visible"/>
                                      </p:to>
                                    </p:set>
                                    <p:animEffect filter="dissolve" transition="in">
                                      <p:cBhvr>
                                        <p:cTn id="22" dur="1000"/>
                                        <p:tgtEl>
                                          <p:spTgt spid="572"/>
                                        </p:tgtEl>
                                      </p:cBhvr>
                                    </p:animEffec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571"/>
                                        </p:tgtEl>
                                        <p:attrNameLst>
                                          <p:attrName>style.visibility</p:attrName>
                                        </p:attrNameLst>
                                      </p:cBhvr>
                                      <p:to>
                                        <p:strVal val="hidden"/>
                                      </p:to>
                                    </p:set>
                                  </p:childTnLst>
                                </p:cTn>
                              </p:par>
                            </p:childTnLst>
                          </p:cTn>
                        </p:par>
                        <p:par>
                          <p:cTn id="27" fill="hold">
                            <p:stCondLst>
                              <p:cond delay="0"/>
                            </p:stCondLst>
                            <p:childTnLst>
                              <p:par>
                                <p:cTn id="28" presetClass="entr" nodeType="afterEffect" presetID="9" grpId="7" fill="hold">
                                  <p:stCondLst>
                                    <p:cond delay="0"/>
                                  </p:stCondLst>
                                  <p:iterate type="el" backwards="0">
                                    <p:tmAbs val="0"/>
                                  </p:iterate>
                                  <p:childTnLst>
                                    <p:set>
                                      <p:cBhvr>
                                        <p:cTn id="29" fill="hold"/>
                                        <p:tgtEl>
                                          <p:spTgt spid="566"/>
                                        </p:tgtEl>
                                        <p:attrNameLst>
                                          <p:attrName>style.visibility</p:attrName>
                                        </p:attrNameLst>
                                      </p:cBhvr>
                                      <p:to>
                                        <p:strVal val="visible"/>
                                      </p:to>
                                    </p:set>
                                    <p:animEffect filter="dissolve" transition="in">
                                      <p:cBhvr>
                                        <p:cTn id="30" dur="1000"/>
                                        <p:tgtEl>
                                          <p:spTgt spid="566"/>
                                        </p:tgtEl>
                                      </p:cBhvr>
                                    </p:animEffect>
                                  </p:childTnLst>
                                </p:cTn>
                              </p:par>
                            </p:childTnLst>
                          </p:cTn>
                        </p:par>
                        <p:par>
                          <p:cTn id="31" fill="hold">
                            <p:stCondLst>
                              <p:cond delay="1000"/>
                            </p:stCondLst>
                            <p:childTnLst>
                              <p:par>
                                <p:cTn id="32" presetClass="entr" nodeType="afterEffect" presetSubtype="0" presetID="1" grpId="8" fill="hold">
                                  <p:stCondLst>
                                    <p:cond delay="0"/>
                                  </p:stCondLst>
                                  <p:iterate type="lt" backwards="0">
                                    <p:tmAbs val="100"/>
                                  </p:iterate>
                                  <p:childTnLst>
                                    <p:set>
                                      <p:cBhvr>
                                        <p:cTn id="33" fill="hold"/>
                                        <p:tgtEl>
                                          <p:spTgt spid="573"/>
                                        </p:tgtEl>
                                        <p:attrNameLst>
                                          <p:attrName>style.visibility</p:attrName>
                                        </p:attrNameLst>
                                      </p:cBhvr>
                                      <p:to>
                                        <p:strVal val="visible"/>
                                      </p:to>
                                    </p:set>
                                  </p:childTnLst>
                                </p:cTn>
                              </p:par>
                            </p:childTnLst>
                          </p:cTn>
                        </p:par>
                        <p:par>
                          <p:cTn id="34" fill="hold">
                            <p:stCondLst>
                              <p:cond delay="1000"/>
                            </p:stCondLst>
                            <p:childTnLst>
                              <p:par>
                                <p:cTn id="35" presetClass="entr" nodeType="afterEffect" presetSubtype="0" presetID="1" grpId="9" fill="hold">
                                  <p:stCondLst>
                                    <p:cond delay="0"/>
                                  </p:stCondLst>
                                  <p:iterate type="lt" backwards="0">
                                    <p:tmAbs val="100"/>
                                  </p:iterate>
                                  <p:childTnLst>
                                    <p:set>
                                      <p:cBhvr>
                                        <p:cTn id="36" fill="hold"/>
                                        <p:tgtEl>
                                          <p:spTgt spid="574"/>
                                        </p:tgtEl>
                                        <p:attrNameLst>
                                          <p:attrName>style.visibility</p:attrName>
                                        </p:attrNameLst>
                                      </p:cBhvr>
                                      <p:to>
                                        <p:strVal val="visible"/>
                                      </p:to>
                                    </p:set>
                                  </p:childTnLst>
                                </p:cTn>
                              </p:par>
                            </p:childTnLst>
                          </p:cTn>
                        </p:par>
                        <p:par>
                          <p:cTn id="37" fill="hold">
                            <p:stCondLst>
                              <p:cond delay="1000"/>
                            </p:stCondLst>
                            <p:childTnLst>
                              <p:par>
                                <p:cTn id="38" presetClass="entr" nodeType="afterEffect" presetSubtype="0" presetID="1" grpId="10" fill="hold">
                                  <p:stCondLst>
                                    <p:cond delay="0"/>
                                  </p:stCondLst>
                                  <p:iterate type="lt" backwards="0">
                                    <p:tmAbs val="100"/>
                                  </p:iterate>
                                  <p:childTnLst>
                                    <p:set>
                                      <p:cBhvr>
                                        <p:cTn id="39" fill="hold"/>
                                        <p:tgtEl>
                                          <p:spTgt spid="575"/>
                                        </p:tgtEl>
                                        <p:attrNameLst>
                                          <p:attrName>style.visibility</p:attrName>
                                        </p:attrNameLst>
                                      </p:cBhvr>
                                      <p:to>
                                        <p:strVal val="visible"/>
                                      </p:to>
                                    </p:set>
                                  </p:childTnLst>
                                </p:cTn>
                              </p:par>
                            </p:childTnLst>
                          </p:cTn>
                        </p:par>
                        <p:par>
                          <p:cTn id="40" fill="hold">
                            <p:stCondLst>
                              <p:cond delay="1000"/>
                            </p:stCondLst>
                            <p:childTnLst>
                              <p:par>
                                <p:cTn id="41" presetClass="entr" nodeType="afterEffect" presetSubtype="0" presetID="1" grpId="11" fill="hold">
                                  <p:stCondLst>
                                    <p:cond delay="0"/>
                                  </p:stCondLst>
                                  <p:iterate type="lt" backwards="0">
                                    <p:tmAbs val="100"/>
                                  </p:iterate>
                                  <p:childTnLst>
                                    <p:set>
                                      <p:cBhvr>
                                        <p:cTn id="42" fill="hold"/>
                                        <p:tgtEl>
                                          <p:spTgt spid="576"/>
                                        </p:tgtEl>
                                        <p:attrNameLst>
                                          <p:attrName>style.visibility</p:attrName>
                                        </p:attrNameLst>
                                      </p:cBhvr>
                                      <p:to>
                                        <p:strVal val="visible"/>
                                      </p:to>
                                    </p:set>
                                  </p:childTnLst>
                                </p:cTn>
                              </p:par>
                            </p:childTnLst>
                          </p:cTn>
                        </p:par>
                        <p:par>
                          <p:cTn id="43" fill="hold">
                            <p:stCondLst>
                              <p:cond delay="1000"/>
                            </p:stCondLst>
                            <p:childTnLst>
                              <p:par>
                                <p:cTn id="44" presetClass="entr" nodeType="afterEffect" presetSubtype="0" presetID="1" grpId="12" fill="hold">
                                  <p:stCondLst>
                                    <p:cond delay="0"/>
                                  </p:stCondLst>
                                  <p:iterate type="lt" backwards="0">
                                    <p:tmAbs val="100"/>
                                  </p:iterate>
                                  <p:childTnLst>
                                    <p:set>
                                      <p:cBhvr>
                                        <p:cTn id="45" fill="hold"/>
                                        <p:tgtEl>
                                          <p:spTgt spid="57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xit" nodeType="clickEffect" presetSubtype="0" presetID="1" grpId="13" fill="hold">
                                  <p:stCondLst>
                                    <p:cond delay="0"/>
                                  </p:stCondLst>
                                  <p:iterate type="el" backwards="0">
                                    <p:tmAbs val="0"/>
                                  </p:iterate>
                                  <p:childTnLst>
                                    <p:set>
                                      <p:cBhvr>
                                        <p:cTn id="49" fill="hold">
                                          <p:stCondLst>
                                            <p:cond delay="0"/>
                                          </p:stCondLst>
                                        </p:cTn>
                                        <p:tgtEl>
                                          <p:spTgt spid="566"/>
                                        </p:tgtEl>
                                        <p:attrNameLst>
                                          <p:attrName>style.visibility</p:attrName>
                                        </p:attrNameLst>
                                      </p:cBhvr>
                                      <p:to>
                                        <p:strVal val="hidden"/>
                                      </p:to>
                                    </p:set>
                                  </p:childTnLst>
                                </p:cTn>
                              </p:par>
                            </p:childTnLst>
                          </p:cTn>
                        </p:par>
                        <p:par>
                          <p:cTn id="50" fill="hold">
                            <p:stCondLst>
                              <p:cond delay="0"/>
                            </p:stCondLst>
                            <p:childTnLst>
                              <p:par>
                                <p:cTn id="51" presetClass="entr" nodeType="afterEffect" presetSubtype="0" presetID="1" grpId="14" fill="hold">
                                  <p:stCondLst>
                                    <p:cond delay="0"/>
                                  </p:stCondLst>
                                  <p:iterate type="lt" backwards="0">
                                    <p:tmAbs val="100"/>
                                  </p:iterate>
                                  <p:childTnLst>
                                    <p:set>
                                      <p:cBhvr>
                                        <p:cTn id="52" fill="hold"/>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2" grpId="5"/>
      <p:bldP build="whole" bldLvl="1" animBg="1" rev="0" advAuto="0" spid="575" grpId="10"/>
      <p:bldP build="whole" bldLvl="1" animBg="1" rev="0" advAuto="0" spid="573" grpId="8"/>
      <p:bldP build="whole" bldLvl="1" animBg="1" rev="0" advAuto="0" spid="570" grpId="1"/>
      <p:bldP build="whole" bldLvl="1" animBg="1" rev="0" advAuto="0" spid="574" grpId="9"/>
      <p:bldP build="whole" bldLvl="1" animBg="1" rev="0" advAuto="0" spid="567" grpId="2"/>
      <p:bldP build="whole" bldLvl="1" animBg="1" rev="0" advAuto="0" spid="567" grpId="3"/>
      <p:bldP build="whole" bldLvl="1" animBg="1" rev="0" advAuto="0" spid="576" grpId="11"/>
      <p:bldP build="whole" bldLvl="1" animBg="1" rev="0" advAuto="0" spid="566" grpId="7"/>
      <p:bldP build="whole" bldLvl="1" animBg="1" rev="0" advAuto="0" spid="578" grpId="14"/>
      <p:bldP build="whole" bldLvl="1" animBg="1" rev="0" advAuto="0" spid="571" grpId="4"/>
      <p:bldP build="whole" bldLvl="1" animBg="1" rev="0" advAuto="0" spid="577" grpId="12"/>
      <p:bldP build="whole" bldLvl="1" animBg="1" rev="0" advAuto="0" spid="571" grpId="6"/>
      <p:bldP build="whole" bldLvl="1" animBg="1" rev="0" advAuto="0" spid="566" grpId="13"/>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You will create innovative ways to serve your customer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will create innovative ways to serve your customers</a:t>
            </a:r>
          </a:p>
        </p:txBody>
      </p:sp>
      <p:sp>
        <p:nvSpPr>
          <p:cNvPr id="581" name="Star"/>
          <p:cNvSpPr/>
          <p:nvPr/>
        </p:nvSpPr>
        <p:spPr>
          <a:xfrm>
            <a:off x="5838087" y="4245000"/>
            <a:ext cx="1328626" cy="1263600"/>
          </a:xfrm>
          <a:prstGeom prst="star5">
            <a:avLst>
              <a:gd name="adj" fmla="val 19100"/>
              <a:gd name="hf" fmla="val 105146"/>
              <a:gd name="vf" fmla="val 110557"/>
            </a:avLst>
          </a:pr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82" name="Star"/>
          <p:cNvSpPr/>
          <p:nvPr/>
        </p:nvSpPr>
        <p:spPr>
          <a:xfrm>
            <a:off x="3412387" y="4245000"/>
            <a:ext cx="1328626" cy="1263600"/>
          </a:xfrm>
          <a:prstGeom prst="star5">
            <a:avLst>
              <a:gd name="adj" fmla="val 19100"/>
              <a:gd name="hf" fmla="val 105146"/>
              <a:gd name="vf" fmla="val 110557"/>
            </a:avLst>
          </a:pr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83" name="Star"/>
          <p:cNvSpPr/>
          <p:nvPr/>
        </p:nvSpPr>
        <p:spPr>
          <a:xfrm>
            <a:off x="3412387" y="2657500"/>
            <a:ext cx="1328626" cy="1263600"/>
          </a:xfrm>
          <a:prstGeom prst="star5">
            <a:avLst>
              <a:gd name="adj" fmla="val 19100"/>
              <a:gd name="hf" fmla="val 105146"/>
              <a:gd name="vf" fmla="val 110557"/>
            </a:avLst>
          </a:pr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84" name="Star"/>
          <p:cNvSpPr/>
          <p:nvPr/>
        </p:nvSpPr>
        <p:spPr>
          <a:xfrm>
            <a:off x="8264320" y="2657500"/>
            <a:ext cx="1328627" cy="1263600"/>
          </a:xfrm>
          <a:prstGeom prst="star5">
            <a:avLst>
              <a:gd name="adj" fmla="val 19100"/>
              <a:gd name="hf" fmla="val 105146"/>
              <a:gd name="vf" fmla="val 110557"/>
            </a:avLst>
          </a:pr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585" name="Star"/>
          <p:cNvSpPr/>
          <p:nvPr/>
        </p:nvSpPr>
        <p:spPr>
          <a:xfrm>
            <a:off x="8264320" y="4245000"/>
            <a:ext cx="1328627" cy="1263600"/>
          </a:xfrm>
          <a:prstGeom prst="star5">
            <a:avLst>
              <a:gd name="adj" fmla="val 19100"/>
              <a:gd name="hf" fmla="val 105146"/>
              <a:gd name="vf" fmla="val 110557"/>
            </a:avLst>
          </a:prstGeom>
          <a:solidFill>
            <a:schemeClr val="accent1">
              <a:lumOff val="13529"/>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580"/>
                                        </p:tgtEl>
                                        <p:attrNameLst>
                                          <p:attrName>style.visibility</p:attrName>
                                        </p:attrNameLst>
                                      </p:cBhvr>
                                      <p:to>
                                        <p:strVal val="visible"/>
                                      </p:to>
                                    </p:set>
                                    <p:animEffect filter="wipe(left)" transition="in">
                                      <p:cBhvr>
                                        <p:cTn id="7" dur="1000"/>
                                        <p:tgtEl>
                                          <p:spTgt spid="580"/>
                                        </p:tgtEl>
                                      </p:cBhvr>
                                    </p:animEffect>
                                  </p:childTnLst>
                                </p:cTn>
                              </p:par>
                            </p:childTnLst>
                          </p:cTn>
                        </p:par>
                        <p:par>
                          <p:cTn id="8" fill="hold">
                            <p:stCondLst>
                              <p:cond delay="1000"/>
                            </p:stCondLst>
                            <p:childTnLst>
                              <p:par>
                                <p:cTn id="9" presetClass="entr" nodeType="afterEffect" presetSubtype="5" presetID="3" grpId="2" fill="hold">
                                  <p:stCondLst>
                                    <p:cond delay="0"/>
                                  </p:stCondLst>
                                  <p:iterate type="el" backwards="0">
                                    <p:tmAbs val="0"/>
                                  </p:iterate>
                                  <p:childTnLst>
                                    <p:set>
                                      <p:cBhvr>
                                        <p:cTn id="10" fill="hold"/>
                                        <p:tgtEl>
                                          <p:spTgt spid="583"/>
                                        </p:tgtEl>
                                        <p:attrNameLst>
                                          <p:attrName>style.visibility</p:attrName>
                                        </p:attrNameLst>
                                      </p:cBhvr>
                                      <p:to>
                                        <p:strVal val="visible"/>
                                      </p:to>
                                    </p:set>
                                    <p:animEffect filter="blinds(vertical)" transition="in">
                                      <p:cBhvr>
                                        <p:cTn id="11" dur="1000"/>
                                        <p:tgtEl>
                                          <p:spTgt spid="583"/>
                                        </p:tgtEl>
                                      </p:cBhvr>
                                    </p:animEffect>
                                  </p:childTnLst>
                                </p:cTn>
                              </p:par>
                            </p:childTnLst>
                          </p:cTn>
                        </p:par>
                        <p:par>
                          <p:cTn id="12" fill="hold">
                            <p:stCondLst>
                              <p:cond delay="2000"/>
                            </p:stCondLst>
                            <p:childTnLst>
                              <p:par>
                                <p:cTn id="13" presetClass="entr" nodeType="afterEffect" presetSubtype="5" presetID="3" grpId="3" fill="hold">
                                  <p:stCondLst>
                                    <p:cond delay="100"/>
                                  </p:stCondLst>
                                  <p:iterate type="el" backwards="0">
                                    <p:tmAbs val="0"/>
                                  </p:iterate>
                                  <p:childTnLst>
                                    <p:set>
                                      <p:cBhvr>
                                        <p:cTn id="14" fill="hold"/>
                                        <p:tgtEl>
                                          <p:spTgt spid="584"/>
                                        </p:tgtEl>
                                        <p:attrNameLst>
                                          <p:attrName>style.visibility</p:attrName>
                                        </p:attrNameLst>
                                      </p:cBhvr>
                                      <p:to>
                                        <p:strVal val="visible"/>
                                      </p:to>
                                    </p:set>
                                    <p:animEffect filter="blinds(vertical)" transition="in">
                                      <p:cBhvr>
                                        <p:cTn id="15" dur="1000"/>
                                        <p:tgtEl>
                                          <p:spTgt spid="584"/>
                                        </p:tgtEl>
                                      </p:cBhvr>
                                    </p:animEffect>
                                  </p:childTnLst>
                                </p:cTn>
                              </p:par>
                            </p:childTnLst>
                          </p:cTn>
                        </p:par>
                        <p:par>
                          <p:cTn id="16" fill="hold">
                            <p:stCondLst>
                              <p:cond delay="3100"/>
                            </p:stCondLst>
                            <p:childTnLst>
                              <p:par>
                                <p:cTn id="17" presetClass="entr" nodeType="afterEffect" presetSubtype="5" presetID="3" grpId="4" fill="hold">
                                  <p:stCondLst>
                                    <p:cond delay="200"/>
                                  </p:stCondLst>
                                  <p:iterate type="el" backwards="0">
                                    <p:tmAbs val="0"/>
                                  </p:iterate>
                                  <p:childTnLst>
                                    <p:set>
                                      <p:cBhvr>
                                        <p:cTn id="18" fill="hold"/>
                                        <p:tgtEl>
                                          <p:spTgt spid="582"/>
                                        </p:tgtEl>
                                        <p:attrNameLst>
                                          <p:attrName>style.visibility</p:attrName>
                                        </p:attrNameLst>
                                      </p:cBhvr>
                                      <p:to>
                                        <p:strVal val="visible"/>
                                      </p:to>
                                    </p:set>
                                    <p:animEffect filter="blinds(vertical)" transition="in">
                                      <p:cBhvr>
                                        <p:cTn id="19" dur="1000"/>
                                        <p:tgtEl>
                                          <p:spTgt spid="582"/>
                                        </p:tgtEl>
                                      </p:cBhvr>
                                    </p:animEffect>
                                  </p:childTnLst>
                                </p:cTn>
                              </p:par>
                            </p:childTnLst>
                          </p:cTn>
                        </p:par>
                        <p:par>
                          <p:cTn id="20" fill="hold">
                            <p:stCondLst>
                              <p:cond delay="4300"/>
                            </p:stCondLst>
                            <p:childTnLst>
                              <p:par>
                                <p:cTn id="21" presetClass="entr" nodeType="afterEffect" presetSubtype="5" presetID="3" grpId="5" fill="hold">
                                  <p:stCondLst>
                                    <p:cond delay="300"/>
                                  </p:stCondLst>
                                  <p:iterate type="el" backwards="0">
                                    <p:tmAbs val="0"/>
                                  </p:iterate>
                                  <p:childTnLst>
                                    <p:set>
                                      <p:cBhvr>
                                        <p:cTn id="22" fill="hold"/>
                                        <p:tgtEl>
                                          <p:spTgt spid="581"/>
                                        </p:tgtEl>
                                        <p:attrNameLst>
                                          <p:attrName>style.visibility</p:attrName>
                                        </p:attrNameLst>
                                      </p:cBhvr>
                                      <p:to>
                                        <p:strVal val="visible"/>
                                      </p:to>
                                    </p:set>
                                    <p:animEffect filter="blinds(vertical)" transition="in">
                                      <p:cBhvr>
                                        <p:cTn id="23" dur="1000"/>
                                        <p:tgtEl>
                                          <p:spTgt spid="581"/>
                                        </p:tgtEl>
                                      </p:cBhvr>
                                    </p:animEffect>
                                  </p:childTnLst>
                                </p:cTn>
                              </p:par>
                            </p:childTnLst>
                          </p:cTn>
                        </p:par>
                        <p:par>
                          <p:cTn id="24" fill="hold">
                            <p:stCondLst>
                              <p:cond delay="5600"/>
                            </p:stCondLst>
                            <p:childTnLst>
                              <p:par>
                                <p:cTn id="25" presetClass="entr" nodeType="afterEffect" presetSubtype="5" presetID="3" grpId="6" fill="hold">
                                  <p:stCondLst>
                                    <p:cond delay="400"/>
                                  </p:stCondLst>
                                  <p:iterate type="el" backwards="0">
                                    <p:tmAbs val="0"/>
                                  </p:iterate>
                                  <p:childTnLst>
                                    <p:set>
                                      <p:cBhvr>
                                        <p:cTn id="26" fill="hold"/>
                                        <p:tgtEl>
                                          <p:spTgt spid="585"/>
                                        </p:tgtEl>
                                        <p:attrNameLst>
                                          <p:attrName>style.visibility</p:attrName>
                                        </p:attrNameLst>
                                      </p:cBhvr>
                                      <p:to>
                                        <p:strVal val="visible"/>
                                      </p:to>
                                    </p:set>
                                    <p:animEffect filter="blinds(vertical)" transition="in">
                                      <p:cBhvr>
                                        <p:cTn id="27"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3" grpId="2"/>
      <p:bldP build="whole" bldLvl="1" animBg="1" rev="0" advAuto="0" spid="581" grpId="5"/>
      <p:bldP build="whole" bldLvl="1" animBg="1" rev="0" advAuto="0" spid="582" grpId="4"/>
      <p:bldP build="whole" bldLvl="1" animBg="1" rev="0" advAuto="0" spid="580" grpId="1"/>
      <p:bldP build="whole" bldLvl="1" animBg="1" rev="0" advAuto="0" spid="585" grpId="6"/>
      <p:bldP build="whole" bldLvl="1" animBg="1" rev="0" advAuto="0" spid="584" grpId="3"/>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Clone your databases as many times as you lik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Clone your databases as many times as you like</a:t>
            </a:r>
          </a:p>
        </p:txBody>
      </p:sp>
      <p:sp>
        <p:nvSpPr>
          <p:cNvPr id="588" name="And discard the experiments when you’re don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discard the experiments when you’re done</a:t>
            </a:r>
          </a:p>
        </p:txBody>
      </p:sp>
      <p:sp>
        <p:nvSpPr>
          <p:cNvPr id="589" name="Amazon RDS makes it easy and inexpensive to experi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RDS makes it easy and inexpensive to experiment</a:t>
            </a:r>
          </a:p>
        </p:txBody>
      </p:sp>
      <p:pic>
        <p:nvPicPr>
          <p:cNvPr id="590" name="database.png" descr="database.png"/>
          <p:cNvPicPr>
            <a:picLocks noChangeAspect="1"/>
          </p:cNvPicPr>
          <p:nvPr/>
        </p:nvPicPr>
        <p:blipFill>
          <a:blip r:embed="rId2">
            <a:extLst/>
          </a:blip>
          <a:stretch>
            <a:fillRect/>
          </a:stretch>
        </p:blipFill>
        <p:spPr>
          <a:xfrm>
            <a:off x="0" y="1295639"/>
            <a:ext cx="3302000" cy="3987322"/>
          </a:xfrm>
          <a:prstGeom prst="rect">
            <a:avLst/>
          </a:prstGeom>
          <a:ln w="12700">
            <a:miter lim="400000"/>
          </a:ln>
        </p:spPr>
      </p:pic>
      <p:pic>
        <p:nvPicPr>
          <p:cNvPr id="591" name="database.png" descr="database.png"/>
          <p:cNvPicPr>
            <a:picLocks noChangeAspect="1"/>
          </p:cNvPicPr>
          <p:nvPr/>
        </p:nvPicPr>
        <p:blipFill>
          <a:blip r:embed="rId2">
            <a:extLst/>
          </a:blip>
          <a:stretch>
            <a:fillRect/>
          </a:stretch>
        </p:blipFill>
        <p:spPr>
          <a:xfrm>
            <a:off x="4851400" y="1295639"/>
            <a:ext cx="3302000" cy="3987322"/>
          </a:xfrm>
          <a:prstGeom prst="rect">
            <a:avLst/>
          </a:prstGeom>
          <a:ln w="12700">
            <a:miter lim="400000"/>
          </a:ln>
        </p:spPr>
      </p:pic>
      <p:pic>
        <p:nvPicPr>
          <p:cNvPr id="592" name="database.png" descr="database.png"/>
          <p:cNvPicPr>
            <a:picLocks noChangeAspect="1"/>
          </p:cNvPicPr>
          <p:nvPr/>
        </p:nvPicPr>
        <p:blipFill>
          <a:blip r:embed="rId2">
            <a:extLst/>
          </a:blip>
          <a:stretch>
            <a:fillRect/>
          </a:stretch>
        </p:blipFill>
        <p:spPr>
          <a:xfrm>
            <a:off x="9702800" y="1295639"/>
            <a:ext cx="3302000" cy="3987322"/>
          </a:xfrm>
          <a:prstGeom prst="rect">
            <a:avLst/>
          </a:prstGeom>
          <a:ln w="12700">
            <a:miter lim="400000"/>
          </a:ln>
        </p:spPr>
      </p:pic>
      <p:sp>
        <p:nvSpPr>
          <p:cNvPr id="593" name="You pay only for the resources you us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 pay only for the resources you use</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500" fill="hold"/>
                                        <p:tgtEl>
                                          <p:spTgt spid="589"/>
                                        </p:tgtEl>
                                      </p:cBhvr>
                                    </p:animEffect>
                                    <p:set>
                                      <p:cBhvr>
                                        <p:cTn id="7" fill="hold">
                                          <p:stCondLst>
                                            <p:cond delay="1499"/>
                                          </p:stCondLst>
                                        </p:cTn>
                                        <p:tgtEl>
                                          <p:spTgt spid="589"/>
                                        </p:tgtEl>
                                        <p:attrNameLst>
                                          <p:attrName>style.visibility</p:attrName>
                                        </p:attrNameLst>
                                      </p:cBhvr>
                                      <p:to>
                                        <p:strVal val="hidden"/>
                                      </p:to>
                                    </p:set>
                                  </p:childTnLst>
                                </p:cTn>
                              </p:par>
                            </p:childTnLst>
                          </p:cTn>
                        </p:par>
                        <p:par>
                          <p:cTn id="8" fill="hold">
                            <p:stCondLst>
                              <p:cond delay="1500"/>
                            </p:stCondLst>
                            <p:childTnLst>
                              <p:par>
                                <p:cTn id="9" presetClass="entr" nodeType="afterEffect" presetSubtype="8" presetID="2" grpId="2" fill="hold">
                                  <p:stCondLst>
                                    <p:cond delay="0"/>
                                  </p:stCondLst>
                                  <p:iterate type="el" backwards="0">
                                    <p:tmAbs val="0"/>
                                  </p:iterate>
                                  <p:childTnLst>
                                    <p:set>
                                      <p:cBhvr>
                                        <p:cTn id="10" fill="hold"/>
                                        <p:tgtEl>
                                          <p:spTgt spid="587"/>
                                        </p:tgtEl>
                                        <p:attrNameLst>
                                          <p:attrName>style.visibility</p:attrName>
                                        </p:attrNameLst>
                                      </p:cBhvr>
                                      <p:to>
                                        <p:strVal val="visible"/>
                                      </p:to>
                                    </p:set>
                                    <p:anim calcmode="lin" valueType="num">
                                      <p:cBhvr>
                                        <p:cTn id="11" dur="1000" fill="hold"/>
                                        <p:tgtEl>
                                          <p:spTgt spid="587"/>
                                        </p:tgtEl>
                                        <p:attrNameLst>
                                          <p:attrName>ppt_x</p:attrName>
                                        </p:attrNameLst>
                                      </p:cBhvr>
                                      <p:tavLst>
                                        <p:tav tm="0">
                                          <p:val>
                                            <p:strVal val="0-#ppt_w/2"/>
                                          </p:val>
                                        </p:tav>
                                        <p:tav tm="100000">
                                          <p:val>
                                            <p:strVal val="#ppt_x"/>
                                          </p:val>
                                        </p:tav>
                                      </p:tavLst>
                                    </p:anim>
                                    <p:anim calcmode="lin" valueType="num">
                                      <p:cBhvr>
                                        <p:cTn id="12" dur="1000" fill="hold"/>
                                        <p:tgtEl>
                                          <p:spTgt spid="587"/>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Class="entr" nodeType="afterEffect" presetSubtype="8" presetID="2" grpId="3" fill="hold">
                                  <p:stCondLst>
                                    <p:cond delay="0"/>
                                  </p:stCondLst>
                                  <p:iterate type="el" backwards="0">
                                    <p:tmAbs val="0"/>
                                  </p:iterate>
                                  <p:childTnLst>
                                    <p:set>
                                      <p:cBhvr>
                                        <p:cTn id="15" fill="hold"/>
                                        <p:tgtEl>
                                          <p:spTgt spid="592"/>
                                        </p:tgtEl>
                                        <p:attrNameLst>
                                          <p:attrName>style.visibility</p:attrName>
                                        </p:attrNameLst>
                                      </p:cBhvr>
                                      <p:to>
                                        <p:strVal val="visible"/>
                                      </p:to>
                                    </p:set>
                                    <p:anim calcmode="lin" valueType="num">
                                      <p:cBhvr>
                                        <p:cTn id="16" dur="1000" fill="hold"/>
                                        <p:tgtEl>
                                          <p:spTgt spid="592"/>
                                        </p:tgtEl>
                                        <p:attrNameLst>
                                          <p:attrName>ppt_x</p:attrName>
                                        </p:attrNameLst>
                                      </p:cBhvr>
                                      <p:tavLst>
                                        <p:tav tm="0">
                                          <p:val>
                                            <p:strVal val="0-#ppt_w/2"/>
                                          </p:val>
                                        </p:tav>
                                        <p:tav tm="100000">
                                          <p:val>
                                            <p:strVal val="#ppt_x"/>
                                          </p:val>
                                        </p:tav>
                                      </p:tavLst>
                                    </p:anim>
                                    <p:anim calcmode="lin" valueType="num">
                                      <p:cBhvr>
                                        <p:cTn id="17" dur="1000" fill="hold"/>
                                        <p:tgtEl>
                                          <p:spTgt spid="592"/>
                                        </p:tgtEl>
                                        <p:attrNameLst>
                                          <p:attrName>ppt_y</p:attrName>
                                        </p:attrNameLst>
                                      </p:cBhvr>
                                      <p:tavLst>
                                        <p:tav tm="0">
                                          <p:val>
                                            <p:strVal val="#ppt_y"/>
                                          </p:val>
                                        </p:tav>
                                        <p:tav tm="100000">
                                          <p:val>
                                            <p:strVal val="#ppt_y"/>
                                          </p:val>
                                        </p:tav>
                                      </p:tavLst>
                                    </p:anim>
                                  </p:childTnLst>
                                </p:cTn>
                              </p:par>
                            </p:childTnLst>
                          </p:cTn>
                        </p:par>
                        <p:par>
                          <p:cTn id="18" fill="hold">
                            <p:stCondLst>
                              <p:cond delay="3500"/>
                            </p:stCondLst>
                            <p:childTnLst>
                              <p:par>
                                <p:cTn id="19" presetClass="entr" nodeType="afterEffect" presetSubtype="8" presetID="2" grpId="4" fill="hold">
                                  <p:stCondLst>
                                    <p:cond delay="0"/>
                                  </p:stCondLst>
                                  <p:iterate type="el" backwards="0">
                                    <p:tmAbs val="0"/>
                                  </p:iterate>
                                  <p:childTnLst>
                                    <p:set>
                                      <p:cBhvr>
                                        <p:cTn id="20" fill="hold"/>
                                        <p:tgtEl>
                                          <p:spTgt spid="590"/>
                                        </p:tgtEl>
                                        <p:attrNameLst>
                                          <p:attrName>style.visibility</p:attrName>
                                        </p:attrNameLst>
                                      </p:cBhvr>
                                      <p:to>
                                        <p:strVal val="visible"/>
                                      </p:to>
                                    </p:set>
                                    <p:anim calcmode="lin" valueType="num">
                                      <p:cBhvr>
                                        <p:cTn id="21" dur="1000" fill="hold"/>
                                        <p:tgtEl>
                                          <p:spTgt spid="590"/>
                                        </p:tgtEl>
                                        <p:attrNameLst>
                                          <p:attrName>ppt_x</p:attrName>
                                        </p:attrNameLst>
                                      </p:cBhvr>
                                      <p:tavLst>
                                        <p:tav tm="0">
                                          <p:val>
                                            <p:strVal val="0-#ppt_w/2"/>
                                          </p:val>
                                        </p:tav>
                                        <p:tav tm="100000">
                                          <p:val>
                                            <p:strVal val="#ppt_x"/>
                                          </p:val>
                                        </p:tav>
                                      </p:tavLst>
                                    </p:anim>
                                    <p:anim calcmode="lin" valueType="num">
                                      <p:cBhvr>
                                        <p:cTn id="22" dur="1000" fill="hold"/>
                                        <p:tgtEl>
                                          <p:spTgt spid="59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Class="exit" nodeType="clickEffect" presetID="9" grpId="5" fill="hold">
                                  <p:stCondLst>
                                    <p:cond delay="0"/>
                                  </p:stCondLst>
                                  <p:iterate type="el" backwards="0">
                                    <p:tmAbs val="0"/>
                                  </p:iterate>
                                  <p:childTnLst>
                                    <p:animEffect filter="dissolve" transition="out">
                                      <p:cBhvr>
                                        <p:cTn id="26" dur="1500" fill="hold"/>
                                        <p:tgtEl>
                                          <p:spTgt spid="587"/>
                                        </p:tgtEl>
                                      </p:cBhvr>
                                    </p:animEffect>
                                    <p:set>
                                      <p:cBhvr>
                                        <p:cTn id="27" fill="hold">
                                          <p:stCondLst>
                                            <p:cond delay="1499"/>
                                          </p:stCondLst>
                                        </p:cTn>
                                        <p:tgtEl>
                                          <p:spTgt spid="587"/>
                                        </p:tgtEl>
                                        <p:attrNameLst>
                                          <p:attrName>style.visibility</p:attrName>
                                        </p:attrNameLst>
                                      </p:cBhvr>
                                      <p:to>
                                        <p:strVal val="hidden"/>
                                      </p:to>
                                    </p:set>
                                  </p:childTnLst>
                                </p:cTn>
                              </p:par>
                            </p:childTnLst>
                          </p:cTn>
                        </p:par>
                        <p:par>
                          <p:cTn id="28" fill="hold">
                            <p:stCondLst>
                              <p:cond delay="1500"/>
                            </p:stCondLst>
                            <p:childTnLst>
                              <p:par>
                                <p:cTn id="29" presetClass="entr" nodeType="afterEffect" presetSubtype="8" presetID="2" grpId="6" fill="hold">
                                  <p:stCondLst>
                                    <p:cond delay="0"/>
                                  </p:stCondLst>
                                  <p:iterate type="el" backwards="0">
                                    <p:tmAbs val="0"/>
                                  </p:iterate>
                                  <p:childTnLst>
                                    <p:set>
                                      <p:cBhvr>
                                        <p:cTn id="30" fill="hold"/>
                                        <p:tgtEl>
                                          <p:spTgt spid="588"/>
                                        </p:tgtEl>
                                        <p:attrNameLst>
                                          <p:attrName>style.visibility</p:attrName>
                                        </p:attrNameLst>
                                      </p:cBhvr>
                                      <p:to>
                                        <p:strVal val="visible"/>
                                      </p:to>
                                    </p:set>
                                    <p:anim calcmode="lin" valueType="num">
                                      <p:cBhvr>
                                        <p:cTn id="31" dur="1000" fill="hold"/>
                                        <p:tgtEl>
                                          <p:spTgt spid="588"/>
                                        </p:tgtEl>
                                        <p:attrNameLst>
                                          <p:attrName>ppt_x</p:attrName>
                                        </p:attrNameLst>
                                      </p:cBhvr>
                                      <p:tavLst>
                                        <p:tav tm="0">
                                          <p:val>
                                            <p:strVal val="0-#ppt_w/2"/>
                                          </p:val>
                                        </p:tav>
                                        <p:tav tm="100000">
                                          <p:val>
                                            <p:strVal val="#ppt_x"/>
                                          </p:val>
                                        </p:tav>
                                      </p:tavLst>
                                    </p:anim>
                                    <p:anim calcmode="lin" valueType="num">
                                      <p:cBhvr>
                                        <p:cTn id="32" dur="1000" fill="hold"/>
                                        <p:tgtEl>
                                          <p:spTgt spid="588"/>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Class="exit" nodeType="afterEffect" presetID="9" grpId="7" fill="hold">
                                  <p:stCondLst>
                                    <p:cond delay="0"/>
                                  </p:stCondLst>
                                  <p:iterate type="el" backwards="0">
                                    <p:tmAbs val="0"/>
                                  </p:iterate>
                                  <p:childTnLst>
                                    <p:animEffect filter="dissolve" transition="out">
                                      <p:cBhvr>
                                        <p:cTn id="35" dur="1500" fill="hold"/>
                                        <p:tgtEl>
                                          <p:spTgt spid="590"/>
                                        </p:tgtEl>
                                      </p:cBhvr>
                                    </p:animEffect>
                                    <p:set>
                                      <p:cBhvr>
                                        <p:cTn id="36" fill="hold">
                                          <p:stCondLst>
                                            <p:cond delay="1499"/>
                                          </p:stCondLst>
                                        </p:cTn>
                                        <p:tgtEl>
                                          <p:spTgt spid="590"/>
                                        </p:tgtEl>
                                        <p:attrNameLst>
                                          <p:attrName>style.visibility</p:attrName>
                                        </p:attrNameLst>
                                      </p:cBhvr>
                                      <p:to>
                                        <p:strVal val="hidden"/>
                                      </p:to>
                                    </p:set>
                                  </p:childTnLst>
                                </p:cTn>
                              </p:par>
                            </p:childTnLst>
                          </p:cTn>
                        </p:par>
                        <p:par>
                          <p:cTn id="37" fill="hold">
                            <p:stCondLst>
                              <p:cond delay="4000"/>
                            </p:stCondLst>
                            <p:childTnLst>
                              <p:par>
                                <p:cTn id="38" presetClass="exit" nodeType="afterEffect" presetID="9" grpId="8" fill="hold">
                                  <p:stCondLst>
                                    <p:cond delay="0"/>
                                  </p:stCondLst>
                                  <p:iterate type="el" backwards="0">
                                    <p:tmAbs val="0"/>
                                  </p:iterate>
                                  <p:childTnLst>
                                    <p:animEffect filter="dissolve" transition="out">
                                      <p:cBhvr>
                                        <p:cTn id="39" dur="1500" fill="hold"/>
                                        <p:tgtEl>
                                          <p:spTgt spid="592"/>
                                        </p:tgtEl>
                                      </p:cBhvr>
                                    </p:animEffect>
                                    <p:set>
                                      <p:cBhvr>
                                        <p:cTn id="40" fill="hold">
                                          <p:stCondLst>
                                            <p:cond delay="1499"/>
                                          </p:stCondLst>
                                        </p:cTn>
                                        <p:tgtEl>
                                          <p:spTgt spid="59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Class="exit" nodeType="clickEffect" presetID="9" grpId="9" fill="hold">
                                  <p:stCondLst>
                                    <p:cond delay="0"/>
                                  </p:stCondLst>
                                  <p:iterate type="el" backwards="0">
                                    <p:tmAbs val="0"/>
                                  </p:iterate>
                                  <p:childTnLst>
                                    <p:animEffect filter="dissolve" transition="out">
                                      <p:cBhvr>
                                        <p:cTn id="44" dur="1500" fill="hold"/>
                                        <p:tgtEl>
                                          <p:spTgt spid="588"/>
                                        </p:tgtEl>
                                      </p:cBhvr>
                                    </p:animEffect>
                                    <p:set>
                                      <p:cBhvr>
                                        <p:cTn id="45" fill="hold">
                                          <p:stCondLst>
                                            <p:cond delay="1499"/>
                                          </p:stCondLst>
                                        </p:cTn>
                                        <p:tgtEl>
                                          <p:spTgt spid="588"/>
                                        </p:tgtEl>
                                        <p:attrNameLst>
                                          <p:attrName>style.visibility</p:attrName>
                                        </p:attrNameLst>
                                      </p:cBhvr>
                                      <p:to>
                                        <p:strVal val="hidden"/>
                                      </p:to>
                                    </p:set>
                                  </p:childTnLst>
                                </p:cTn>
                              </p:par>
                            </p:childTnLst>
                          </p:cTn>
                        </p:par>
                        <p:par>
                          <p:cTn id="46" fill="hold">
                            <p:stCondLst>
                              <p:cond delay="1500"/>
                            </p:stCondLst>
                            <p:childTnLst>
                              <p:par>
                                <p:cTn id="47" presetClass="entr" nodeType="afterEffect" presetSubtype="8" presetID="2" grpId="10" fill="hold">
                                  <p:stCondLst>
                                    <p:cond delay="0"/>
                                  </p:stCondLst>
                                  <p:iterate type="el" backwards="0">
                                    <p:tmAbs val="0"/>
                                  </p:iterate>
                                  <p:childTnLst>
                                    <p:set>
                                      <p:cBhvr>
                                        <p:cTn id="48" fill="hold"/>
                                        <p:tgtEl>
                                          <p:spTgt spid="593"/>
                                        </p:tgtEl>
                                        <p:attrNameLst>
                                          <p:attrName>style.visibility</p:attrName>
                                        </p:attrNameLst>
                                      </p:cBhvr>
                                      <p:to>
                                        <p:strVal val="visible"/>
                                      </p:to>
                                    </p:set>
                                    <p:anim calcmode="lin" valueType="num">
                                      <p:cBhvr>
                                        <p:cTn id="49" dur="1000" fill="hold"/>
                                        <p:tgtEl>
                                          <p:spTgt spid="593"/>
                                        </p:tgtEl>
                                        <p:attrNameLst>
                                          <p:attrName>ppt_x</p:attrName>
                                        </p:attrNameLst>
                                      </p:cBhvr>
                                      <p:tavLst>
                                        <p:tav tm="0">
                                          <p:val>
                                            <p:strVal val="0-#ppt_w/2"/>
                                          </p:val>
                                        </p:tav>
                                        <p:tav tm="100000">
                                          <p:val>
                                            <p:strVal val="#ppt_x"/>
                                          </p:val>
                                        </p:tav>
                                      </p:tavLst>
                                    </p:anim>
                                    <p:anim calcmode="lin" valueType="num">
                                      <p:cBhvr>
                                        <p:cTn id="50" dur="1000" fill="hold"/>
                                        <p:tgtEl>
                                          <p:spTgt spid="5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 grpId="1"/>
      <p:bldP build="whole" bldLvl="1" animBg="1" rev="0" advAuto="0" spid="590" grpId="4"/>
      <p:bldP build="whole" bldLvl="1" animBg="1" rev="0" advAuto="0" spid="588" grpId="6"/>
      <p:bldP build="whole" bldLvl="1" animBg="1" rev="0" advAuto="0" spid="593" grpId="10"/>
      <p:bldP build="whole" bldLvl="1" animBg="1" rev="0" advAuto="0" spid="592" grpId="3"/>
      <p:bldP build="whole" bldLvl="1" animBg="1" rev="0" advAuto="0" spid="590" grpId="7"/>
      <p:bldP build="whole" bldLvl="1" animBg="1" rev="0" advAuto="0" spid="588" grpId="9"/>
      <p:bldP build="whole" bldLvl="1" animBg="1" rev="0" advAuto="0" spid="587" grpId="2"/>
      <p:bldP build="whole" bldLvl="1" animBg="1" rev="0" advAuto="0" spid="592" grpId="8"/>
      <p:bldP build="whole" bldLvl="1" animBg="1" rev="0" advAuto="0" spid="587" grpId="5"/>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Question 5"/>
          <p:cNvSpPr txBox="1"/>
          <p:nvPr>
            <p:ph type="title" idx="4294967295"/>
          </p:nvPr>
        </p:nvSpPr>
        <p:spPr>
          <a:xfrm>
            <a:off x="1270000" y="-1246530"/>
            <a:ext cx="10464800" cy="3302001"/>
          </a:xfrm>
          <a:prstGeom prst="rect">
            <a:avLst/>
          </a:prstGeom>
        </p:spPr>
        <p:txBody>
          <a:bodyPr anchor="b"/>
          <a:lstStyle>
            <a:lvl1pPr>
              <a:defRPr sz="6900"/>
            </a:lvl1pPr>
          </a:lstStyle>
          <a:p>
            <a:pPr/>
            <a:r>
              <a:t>Question 5</a:t>
            </a:r>
          </a:p>
        </p:txBody>
      </p:sp>
      <p:sp>
        <p:nvSpPr>
          <p:cNvPr id="170" name="What is an IAM Policy?"/>
          <p:cNvSpPr txBox="1"/>
          <p:nvPr/>
        </p:nvSpPr>
        <p:spPr>
          <a:xfrm>
            <a:off x="1507680" y="3236570"/>
            <a:ext cx="342656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What is an IAM Policy?</a:t>
            </a:r>
          </a:p>
        </p:txBody>
      </p:sp>
      <p:sp>
        <p:nvSpPr>
          <p:cNvPr id="171" name="A csv file which contains a user’s Access Key and Secret Access Key"/>
          <p:cNvSpPr txBox="1"/>
          <p:nvPr/>
        </p:nvSpPr>
        <p:spPr>
          <a:xfrm>
            <a:off x="1508239" y="4043985"/>
            <a:ext cx="104728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 csv file which contains a user’s Access Key and Secret Access Key</a:t>
            </a:r>
          </a:p>
        </p:txBody>
      </p:sp>
      <p:sp>
        <p:nvSpPr>
          <p:cNvPr id="172" name="A JSON document which defines one or more permissions"/>
          <p:cNvSpPr txBox="1"/>
          <p:nvPr/>
        </p:nvSpPr>
        <p:spPr>
          <a:xfrm>
            <a:off x="1518043" y="4851399"/>
            <a:ext cx="89302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 JSON document which defines one or more permissions</a:t>
            </a:r>
          </a:p>
        </p:txBody>
      </p:sp>
      <p:sp>
        <p:nvSpPr>
          <p:cNvPr id="173" name="A file containing a user’s private ssh key"/>
          <p:cNvSpPr txBox="1"/>
          <p:nvPr/>
        </p:nvSpPr>
        <p:spPr>
          <a:xfrm>
            <a:off x="1542681" y="5658814"/>
            <a:ext cx="62727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 file containing a user’s private ssh key</a:t>
            </a:r>
          </a:p>
        </p:txBody>
      </p:sp>
      <p:sp>
        <p:nvSpPr>
          <p:cNvPr id="174" name="The policy which determines how your AWS bill will be paid"/>
          <p:cNvSpPr txBox="1"/>
          <p:nvPr/>
        </p:nvSpPr>
        <p:spPr>
          <a:xfrm>
            <a:off x="1540852" y="6475272"/>
            <a:ext cx="903846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The policy which determines how your AWS bill will be paid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
        <p:nvSpPr>
          <p:cNvPr id="596" name="Amazon RDS - the easy way to setup, operate and scale a relational database in the clou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RDS - the easy way to setup, operate and scale a relational database in the cloud</a:t>
            </a:r>
          </a:p>
        </p:txBody>
      </p:sp>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Important Aspects of Relational Databases"/>
          <p:cNvSpPr txBox="1"/>
          <p:nvPr>
            <p:ph type="title" idx="4294967295"/>
          </p:nvPr>
        </p:nvSpPr>
        <p:spPr>
          <a:xfrm>
            <a:off x="1191071" y="-1296988"/>
            <a:ext cx="10622658" cy="3302001"/>
          </a:xfrm>
          <a:prstGeom prst="rect">
            <a:avLst/>
          </a:prstGeom>
        </p:spPr>
        <p:txBody>
          <a:bodyPr anchor="b"/>
          <a:lstStyle>
            <a:lvl1pPr>
              <a:defRPr sz="6900"/>
            </a:lvl1pPr>
          </a:lstStyle>
          <a:p>
            <a:pPr/>
            <a:r>
              <a:t>Important Aspects of Relational Databases</a:t>
            </a:r>
          </a:p>
        </p:txBody>
      </p:sp>
      <p:sp>
        <p:nvSpPr>
          <p:cNvPr id="599" name="SQL"/>
          <p:cNvSpPr txBox="1"/>
          <p:nvPr/>
        </p:nvSpPr>
        <p:spPr>
          <a:xfrm>
            <a:off x="1549641" y="2519020"/>
            <a:ext cx="72999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SQL</a:t>
            </a:r>
          </a:p>
        </p:txBody>
      </p:sp>
      <p:sp>
        <p:nvSpPr>
          <p:cNvPr id="600" name="SQL or Structured Query Language is the primary interface used to…"/>
          <p:cNvSpPr txBox="1"/>
          <p:nvPr/>
        </p:nvSpPr>
        <p:spPr>
          <a:xfrm>
            <a:off x="1553248" y="3082583"/>
            <a:ext cx="11391596" cy="30391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SQL or Structured Query Language is the primary interface used to </a:t>
            </a:r>
          </a:p>
          <a:p>
            <a:pPr algn="l"/>
            <a:r>
              <a:t>    communicate with Relational Databases. SQL became a standard of the </a:t>
            </a:r>
          </a:p>
          <a:p>
            <a:pPr algn="l"/>
            <a:r>
              <a:t>    American National Standards Institute (ANSI) in 1986. The standard ANSI </a:t>
            </a:r>
          </a:p>
          <a:p>
            <a:pPr algn="l"/>
            <a:r>
              <a:t>    SQL is supported by all popular relational database engines, and some of </a:t>
            </a:r>
          </a:p>
          <a:p>
            <a:pPr algn="l"/>
            <a:r>
              <a:t>    these engines also have extension to ANSI SQL to support functionality </a:t>
            </a:r>
          </a:p>
          <a:p>
            <a:pPr algn="l"/>
            <a:r>
              <a:t>    which is specific to that engine. SQL is used to add, update or delete rows </a:t>
            </a:r>
          </a:p>
          <a:p>
            <a:pPr algn="l"/>
            <a:r>
              <a:t>    of data, retrieving subsets of data for transaction processing and analytics</a:t>
            </a:r>
          </a:p>
          <a:p>
            <a:pPr algn="l"/>
            <a:r>
              <a:t>    applications, and to manage all aspects of the database.</a:t>
            </a:r>
          </a:p>
        </p:txBody>
      </p:sp>
      <p:sp>
        <p:nvSpPr>
          <p:cNvPr id="601" name="Data integrity is the overall completeness, accuracy and consistency of…"/>
          <p:cNvSpPr txBox="1"/>
          <p:nvPr/>
        </p:nvSpPr>
        <p:spPr>
          <a:xfrm>
            <a:off x="1546339" y="6697320"/>
            <a:ext cx="11532414"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Data integrity is the overall completeness, accuracy and consistency of </a:t>
            </a:r>
          </a:p>
          <a:p>
            <a:pPr algn="l"/>
            <a:r>
              <a:t>    data. Relational databases use a set of constraints to enforce data integrity</a:t>
            </a:r>
          </a:p>
          <a:p>
            <a:pPr algn="l"/>
            <a:r>
              <a:t>    in the database. These include primary Keys, Foreign Keys, ‘Not NULL’ </a:t>
            </a:r>
          </a:p>
          <a:p>
            <a:pPr algn="l"/>
            <a:r>
              <a:t>    constraint, ‘Unique’ constraint, ‘Default’ constraint and ‘Check’ constraints.</a:t>
            </a:r>
          </a:p>
          <a:p>
            <a:pPr algn="l"/>
            <a:r>
              <a:t>    These integrity constraints help enforce business rules on data in the tables</a:t>
            </a:r>
          </a:p>
          <a:p>
            <a:pPr algn="l"/>
            <a:r>
              <a:t>    to ensure the accuracy and reliability of the data. In addition to these, most </a:t>
            </a:r>
          </a:p>
          <a:p>
            <a:pPr algn="l"/>
            <a:r>
              <a:t>    relation databases also allow custom code to be embedded in triggers that </a:t>
            </a:r>
          </a:p>
          <a:p>
            <a:pPr algn="l"/>
            <a:r>
              <a:t>    execute based on an action on the database.</a:t>
            </a:r>
          </a:p>
        </p:txBody>
      </p:sp>
      <p:sp>
        <p:nvSpPr>
          <p:cNvPr id="602" name="Data Integrity"/>
          <p:cNvSpPr txBox="1"/>
          <p:nvPr/>
        </p:nvSpPr>
        <p:spPr>
          <a:xfrm>
            <a:off x="1545780" y="6224245"/>
            <a:ext cx="208391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Data Integrity</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599"/>
                                        </p:tgtEl>
                                        <p:attrNameLst>
                                          <p:attrName>style.visibility</p:attrName>
                                        </p:attrNameLst>
                                      </p:cBhvr>
                                      <p:to>
                                        <p:strVal val="visible"/>
                                      </p:to>
                                    </p:set>
                                    <p:anim calcmode="lin" valueType="num">
                                      <p:cBhvr>
                                        <p:cTn id="7" dur="1500" fill="hold"/>
                                        <p:tgtEl>
                                          <p:spTgt spid="599"/>
                                        </p:tgtEl>
                                        <p:attrNameLst>
                                          <p:attrName>ppt_w</p:attrName>
                                        </p:attrNameLst>
                                      </p:cBhvr>
                                      <p:tavLst>
                                        <p:tav tm="0" fmla="#ppt_w*sin(2.5*pi*$)">
                                          <p:val>
                                            <p:fltVal val="0"/>
                                          </p:val>
                                        </p:tav>
                                        <p:tav tm="100000">
                                          <p:val>
                                            <p:fltVal val="1"/>
                                          </p:val>
                                        </p:tav>
                                      </p:tavLst>
                                    </p:anim>
                                    <p:anim calcmode="lin" valueType="num">
                                      <p:cBhvr>
                                        <p:cTn id="8" dur="1500" fill="hold"/>
                                        <p:tgtEl>
                                          <p:spTgt spid="59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600"/>
                                        </p:tgtEl>
                                        <p:attrNameLst>
                                          <p:attrName>style.visibility</p:attrName>
                                        </p:attrNameLst>
                                      </p:cBhvr>
                                      <p:to>
                                        <p:strVal val="visible"/>
                                      </p:to>
                                    </p:set>
                                    <p:anim calcmode="lin" valueType="num">
                                      <p:cBhvr>
                                        <p:cTn id="13" dur="1500" fill="hold"/>
                                        <p:tgtEl>
                                          <p:spTgt spid="600"/>
                                        </p:tgtEl>
                                        <p:attrNameLst>
                                          <p:attrName>ppt_w</p:attrName>
                                        </p:attrNameLst>
                                      </p:cBhvr>
                                      <p:tavLst>
                                        <p:tav tm="0" fmla="#ppt_w*sin(2.5*pi*$)">
                                          <p:val>
                                            <p:fltVal val="0"/>
                                          </p:val>
                                        </p:tav>
                                        <p:tav tm="100000">
                                          <p:val>
                                            <p:fltVal val="1"/>
                                          </p:val>
                                        </p:tav>
                                      </p:tavLst>
                                    </p:anim>
                                    <p:anim calcmode="lin" valueType="num">
                                      <p:cBhvr>
                                        <p:cTn id="14" dur="1500" fill="hold"/>
                                        <p:tgtEl>
                                          <p:spTgt spid="600"/>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el" backwards="0">
                                    <p:tmAbs val="0"/>
                                  </p:iterate>
                                  <p:childTnLst>
                                    <p:set>
                                      <p:cBhvr>
                                        <p:cTn id="18" fill="hold"/>
                                        <p:tgtEl>
                                          <p:spTgt spid="602"/>
                                        </p:tgtEl>
                                        <p:attrNameLst>
                                          <p:attrName>style.visibility</p:attrName>
                                        </p:attrNameLst>
                                      </p:cBhvr>
                                      <p:to>
                                        <p:strVal val="visible"/>
                                      </p:to>
                                    </p:set>
                                    <p:anim calcmode="lin" valueType="num">
                                      <p:cBhvr>
                                        <p:cTn id="19" dur="1500" fill="hold"/>
                                        <p:tgtEl>
                                          <p:spTgt spid="602"/>
                                        </p:tgtEl>
                                        <p:attrNameLst>
                                          <p:attrName>ppt_w</p:attrName>
                                        </p:attrNameLst>
                                      </p:cBhvr>
                                      <p:tavLst>
                                        <p:tav tm="0" fmla="#ppt_w*sin(2.5*pi*$)">
                                          <p:val>
                                            <p:fltVal val="0"/>
                                          </p:val>
                                        </p:tav>
                                        <p:tav tm="100000">
                                          <p:val>
                                            <p:fltVal val="1"/>
                                          </p:val>
                                        </p:tav>
                                      </p:tavLst>
                                    </p:anim>
                                    <p:anim calcmode="lin" valueType="num">
                                      <p:cBhvr>
                                        <p:cTn id="20" dur="1500" fill="hold"/>
                                        <p:tgtEl>
                                          <p:spTgt spid="602"/>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0" presetID="19" grpId="4" fill="hold">
                                  <p:stCondLst>
                                    <p:cond delay="0"/>
                                  </p:stCondLst>
                                  <p:iterate type="el" backwards="0">
                                    <p:tmAbs val="0"/>
                                  </p:iterate>
                                  <p:childTnLst>
                                    <p:set>
                                      <p:cBhvr>
                                        <p:cTn id="24" fill="hold"/>
                                        <p:tgtEl>
                                          <p:spTgt spid="601"/>
                                        </p:tgtEl>
                                        <p:attrNameLst>
                                          <p:attrName>style.visibility</p:attrName>
                                        </p:attrNameLst>
                                      </p:cBhvr>
                                      <p:to>
                                        <p:strVal val="visible"/>
                                      </p:to>
                                    </p:set>
                                    <p:anim calcmode="lin" valueType="num">
                                      <p:cBhvr>
                                        <p:cTn id="25" dur="1500" fill="hold"/>
                                        <p:tgtEl>
                                          <p:spTgt spid="601"/>
                                        </p:tgtEl>
                                        <p:attrNameLst>
                                          <p:attrName>ppt_w</p:attrName>
                                        </p:attrNameLst>
                                      </p:cBhvr>
                                      <p:tavLst>
                                        <p:tav tm="0" fmla="#ppt_w*sin(2.5*pi*$)">
                                          <p:val>
                                            <p:fltVal val="0"/>
                                          </p:val>
                                        </p:tav>
                                        <p:tav tm="100000">
                                          <p:val>
                                            <p:fltVal val="1"/>
                                          </p:val>
                                        </p:tav>
                                      </p:tavLst>
                                    </p:anim>
                                    <p:anim calcmode="lin" valueType="num">
                                      <p:cBhvr>
                                        <p:cTn id="26" dur="1500" fill="hold"/>
                                        <p:tgtEl>
                                          <p:spTgt spid="6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0" grpId="2"/>
      <p:bldP build="whole" bldLvl="1" animBg="1" rev="0" advAuto="0" spid="599" grpId="1"/>
      <p:bldP build="whole" bldLvl="1" animBg="1" rev="0" advAuto="0" spid="601" grpId="4"/>
      <p:bldP build="whole" bldLvl="1" animBg="1" rev="0" advAuto="0" spid="602" grpId="3"/>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Important Aspects of Relational Databases"/>
          <p:cNvSpPr txBox="1"/>
          <p:nvPr>
            <p:ph type="title" idx="4294967295"/>
          </p:nvPr>
        </p:nvSpPr>
        <p:spPr>
          <a:xfrm>
            <a:off x="1191071" y="-1296988"/>
            <a:ext cx="10622658" cy="3302001"/>
          </a:xfrm>
          <a:prstGeom prst="rect">
            <a:avLst/>
          </a:prstGeom>
        </p:spPr>
        <p:txBody>
          <a:bodyPr anchor="b"/>
          <a:lstStyle>
            <a:lvl1pPr>
              <a:defRPr sz="6900"/>
            </a:lvl1pPr>
          </a:lstStyle>
          <a:p>
            <a:pPr/>
            <a:r>
              <a:t>Important Aspects of Relational Databases</a:t>
            </a:r>
          </a:p>
        </p:txBody>
      </p:sp>
      <p:sp>
        <p:nvSpPr>
          <p:cNvPr id="605" name="Transactions"/>
          <p:cNvSpPr txBox="1"/>
          <p:nvPr/>
        </p:nvSpPr>
        <p:spPr>
          <a:xfrm>
            <a:off x="1562341" y="2069501"/>
            <a:ext cx="19769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Transactions</a:t>
            </a:r>
          </a:p>
        </p:txBody>
      </p:sp>
      <p:sp>
        <p:nvSpPr>
          <p:cNvPr id="606" name="Atomicity requires that either transaction as a whole be successfully…"/>
          <p:cNvSpPr txBox="1"/>
          <p:nvPr/>
        </p:nvSpPr>
        <p:spPr>
          <a:xfrm>
            <a:off x="1546339" y="6697320"/>
            <a:ext cx="11515954"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33855" indent="-221155" algn="l">
              <a:buClr>
                <a:srgbClr val="FFFFFF"/>
              </a:buClr>
              <a:buSzPct val="145000"/>
              <a:buFont typeface="Helvetica Neue"/>
              <a:buChar char="•"/>
            </a:pPr>
            <a:r>
              <a:t> Atomicity requires that either transaction as a whole be successfully </a:t>
            </a:r>
          </a:p>
          <a:p>
            <a:pPr algn="l"/>
            <a:r>
              <a:t>    executed or if a part of the transaction fails, then the entire transaction be</a:t>
            </a:r>
          </a:p>
          <a:p>
            <a:pPr algn="l"/>
            <a:r>
              <a:t>    invalidated. Consistency mandates the data written to the database as part </a:t>
            </a:r>
          </a:p>
          <a:p>
            <a:pPr algn="l"/>
            <a:r>
              <a:t>    of the transaction must adhere to all defined rules, and restrictions </a:t>
            </a:r>
          </a:p>
          <a:p>
            <a:pPr algn="l"/>
            <a:r>
              <a:t>    including constraints, cascades, and triggers. Isolation is critical to </a:t>
            </a:r>
          </a:p>
          <a:p>
            <a:pPr algn="l"/>
            <a:r>
              <a:t>    achieving concurrency control and makes sure each transaction is </a:t>
            </a:r>
          </a:p>
          <a:p>
            <a:pPr algn="l"/>
            <a:r>
              <a:t>    independent unto itself. Durability requires that all of the changes made to </a:t>
            </a:r>
          </a:p>
          <a:p>
            <a:pPr algn="l"/>
            <a:r>
              <a:t>    the database be permanent once a transaction is successfully completed.</a:t>
            </a:r>
          </a:p>
        </p:txBody>
      </p:sp>
      <p:sp>
        <p:nvSpPr>
          <p:cNvPr id="607" name="ACID Compliance"/>
          <p:cNvSpPr txBox="1"/>
          <p:nvPr/>
        </p:nvSpPr>
        <p:spPr>
          <a:xfrm>
            <a:off x="1521549" y="5500345"/>
            <a:ext cx="26868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ACID Compliance</a:t>
            </a:r>
          </a:p>
        </p:txBody>
      </p:sp>
      <p:sp>
        <p:nvSpPr>
          <p:cNvPr id="608" name="A database transaction is one or more SQL statements that are executed…"/>
          <p:cNvSpPr txBox="1"/>
          <p:nvPr/>
        </p:nvSpPr>
        <p:spPr>
          <a:xfrm>
            <a:off x="1553248" y="2463287"/>
            <a:ext cx="11351972" cy="30391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 database transaction is one or more SQL statements that are executed </a:t>
            </a:r>
          </a:p>
          <a:p>
            <a:pPr algn="l"/>
            <a:r>
              <a:t>    as a sequence of operations that form a single logical unit of work. </a:t>
            </a:r>
          </a:p>
          <a:p>
            <a:pPr algn="l"/>
            <a:r>
              <a:t>    Transactions provide an "all-or-nothing" proposition, meaning that the </a:t>
            </a:r>
          </a:p>
          <a:p>
            <a:pPr algn="l"/>
            <a:r>
              <a:t>    entire transaction must complete as a single unit and be written to the </a:t>
            </a:r>
          </a:p>
          <a:p>
            <a:pPr algn="l"/>
            <a:r>
              <a:t>    database or none of the individual components of the transaction should </a:t>
            </a:r>
          </a:p>
          <a:p>
            <a:pPr algn="l"/>
            <a:r>
              <a:t>    go through. In the relation database terminology, a transaction results in a </a:t>
            </a:r>
          </a:p>
          <a:p>
            <a:pPr algn="l"/>
            <a:r>
              <a:t>    COMMIT or a ROLLBACK. Each transaction is treated in a coherent and </a:t>
            </a:r>
          </a:p>
          <a:p>
            <a:pPr algn="l"/>
            <a:r>
              <a:t>    reliable way independent of other transactions.</a:t>
            </a:r>
          </a:p>
        </p:txBody>
      </p:sp>
      <p:sp>
        <p:nvSpPr>
          <p:cNvPr id="609" name="All database transactions must be ACID compliant or be Atomic, Consistent,…"/>
          <p:cNvSpPr txBox="1"/>
          <p:nvPr/>
        </p:nvSpPr>
        <p:spPr>
          <a:xfrm>
            <a:off x="1557452" y="5960720"/>
            <a:ext cx="1162072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All database transactions must be ACID compliant or be Atomic, Consistent,</a:t>
            </a:r>
          </a:p>
          <a:p>
            <a:pPr algn="l"/>
            <a:r>
              <a:t>    Isolated and Durable to ensure data integrity.</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605"/>
                                        </p:tgtEl>
                                        <p:attrNameLst>
                                          <p:attrName>style.visibility</p:attrName>
                                        </p:attrNameLst>
                                      </p:cBhvr>
                                      <p:to>
                                        <p:strVal val="visible"/>
                                      </p:to>
                                    </p:set>
                                    <p:anim calcmode="lin" valueType="num">
                                      <p:cBhvr>
                                        <p:cTn id="7" dur="1500" fill="hold"/>
                                        <p:tgtEl>
                                          <p:spTgt spid="605"/>
                                        </p:tgtEl>
                                        <p:attrNameLst>
                                          <p:attrName>ppt_w</p:attrName>
                                        </p:attrNameLst>
                                      </p:cBhvr>
                                      <p:tavLst>
                                        <p:tav tm="0">
                                          <p:val>
                                            <p:fltVal val="0"/>
                                          </p:val>
                                        </p:tav>
                                        <p:tav tm="100000">
                                          <p:val>
                                            <p:strVal val="#ppt_w"/>
                                          </p:val>
                                        </p:tav>
                                      </p:tavLst>
                                    </p:anim>
                                    <p:anim calcmode="lin" valueType="num">
                                      <p:cBhvr>
                                        <p:cTn id="8" dur="1500" fill="hold"/>
                                        <p:tgtEl>
                                          <p:spTgt spid="605"/>
                                        </p:tgtEl>
                                        <p:attrNameLst>
                                          <p:attrName>ppt_h</p:attrName>
                                        </p:attrNameLst>
                                      </p:cBhvr>
                                      <p:tavLst>
                                        <p:tav tm="0">
                                          <p:val>
                                            <p:fltVal val="0"/>
                                          </p:val>
                                        </p:tav>
                                        <p:tav tm="100000">
                                          <p:val>
                                            <p:strVal val="#ppt_h"/>
                                          </p:val>
                                        </p:tav>
                                      </p:tavLst>
                                    </p:anim>
                                    <p:anim calcmode="lin" valueType="num">
                                      <p:cBhvr>
                                        <p:cTn id="9" dur="1500" fill="hold"/>
                                        <p:tgtEl>
                                          <p:spTgt spid="605"/>
                                        </p:tgtEl>
                                        <p:attrNameLst>
                                          <p:attrName>ppt_x</p:attrName>
                                        </p:attrNameLst>
                                      </p:cBhvr>
                                      <p:tavLst>
                                        <p:tav tm="0" fmla="#ppt_x+(cos(-2*pi*(1-$))*-#ppt_x-sin(-2*pi*(1-$))*(1-#ppt_y))*(1-$)">
                                          <p:val>
                                            <p:fltVal val="0"/>
                                          </p:val>
                                        </p:tav>
                                        <p:tav tm="100000">
                                          <p:val>
                                            <p:fltVal val="1"/>
                                          </p:val>
                                        </p:tav>
                                      </p:tavLst>
                                    </p:anim>
                                    <p:anim calcmode="lin" valueType="num">
                                      <p:cBhvr>
                                        <p:cTn id="10" dur="1500" fill="hold"/>
                                        <p:tgtEl>
                                          <p:spTgt spid="60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9" presetID="15" grpId="2" fill="hold">
                                  <p:stCondLst>
                                    <p:cond delay="0"/>
                                  </p:stCondLst>
                                  <p:iterate type="el" backwards="0">
                                    <p:tmAbs val="0"/>
                                  </p:iterate>
                                  <p:childTnLst>
                                    <p:set>
                                      <p:cBhvr>
                                        <p:cTn id="14" fill="hold"/>
                                        <p:tgtEl>
                                          <p:spTgt spid="608"/>
                                        </p:tgtEl>
                                        <p:attrNameLst>
                                          <p:attrName>style.visibility</p:attrName>
                                        </p:attrNameLst>
                                      </p:cBhvr>
                                      <p:to>
                                        <p:strVal val="visible"/>
                                      </p:to>
                                    </p:set>
                                    <p:anim calcmode="lin" valueType="num">
                                      <p:cBhvr>
                                        <p:cTn id="15" dur="1500" fill="hold"/>
                                        <p:tgtEl>
                                          <p:spTgt spid="608"/>
                                        </p:tgtEl>
                                        <p:attrNameLst>
                                          <p:attrName>ppt_w</p:attrName>
                                        </p:attrNameLst>
                                      </p:cBhvr>
                                      <p:tavLst>
                                        <p:tav tm="0">
                                          <p:val>
                                            <p:fltVal val="0"/>
                                          </p:val>
                                        </p:tav>
                                        <p:tav tm="100000">
                                          <p:val>
                                            <p:strVal val="#ppt_w"/>
                                          </p:val>
                                        </p:tav>
                                      </p:tavLst>
                                    </p:anim>
                                    <p:anim calcmode="lin" valueType="num">
                                      <p:cBhvr>
                                        <p:cTn id="16" dur="1500" fill="hold"/>
                                        <p:tgtEl>
                                          <p:spTgt spid="608"/>
                                        </p:tgtEl>
                                        <p:attrNameLst>
                                          <p:attrName>ppt_h</p:attrName>
                                        </p:attrNameLst>
                                      </p:cBhvr>
                                      <p:tavLst>
                                        <p:tav tm="0">
                                          <p:val>
                                            <p:fltVal val="0"/>
                                          </p:val>
                                        </p:tav>
                                        <p:tav tm="100000">
                                          <p:val>
                                            <p:strVal val="#ppt_h"/>
                                          </p:val>
                                        </p:tav>
                                      </p:tavLst>
                                    </p:anim>
                                    <p:anim calcmode="lin" valueType="num">
                                      <p:cBhvr>
                                        <p:cTn id="17" dur="1500" fill="hold"/>
                                        <p:tgtEl>
                                          <p:spTgt spid="608"/>
                                        </p:tgtEl>
                                        <p:attrNameLst>
                                          <p:attrName>ppt_x</p:attrName>
                                        </p:attrNameLst>
                                      </p:cBhvr>
                                      <p:tavLst>
                                        <p:tav tm="0" fmla="#ppt_x+(cos(-2*pi*(1-$))*-#ppt_x-sin(-2*pi*(1-$))*(1-#ppt_y))*(1-$)">
                                          <p:val>
                                            <p:fltVal val="0"/>
                                          </p:val>
                                        </p:tav>
                                        <p:tav tm="100000">
                                          <p:val>
                                            <p:fltVal val="1"/>
                                          </p:val>
                                        </p:tav>
                                      </p:tavLst>
                                    </p:anim>
                                    <p:anim calcmode="lin" valueType="num">
                                      <p:cBhvr>
                                        <p:cTn id="18" dur="1500" fill="hold"/>
                                        <p:tgtEl>
                                          <p:spTgt spid="60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9" presetID="15" grpId="3" fill="hold">
                                  <p:stCondLst>
                                    <p:cond delay="0"/>
                                  </p:stCondLst>
                                  <p:iterate type="el" backwards="0">
                                    <p:tmAbs val="0"/>
                                  </p:iterate>
                                  <p:childTnLst>
                                    <p:set>
                                      <p:cBhvr>
                                        <p:cTn id="22" fill="hold"/>
                                        <p:tgtEl>
                                          <p:spTgt spid="607"/>
                                        </p:tgtEl>
                                        <p:attrNameLst>
                                          <p:attrName>style.visibility</p:attrName>
                                        </p:attrNameLst>
                                      </p:cBhvr>
                                      <p:to>
                                        <p:strVal val="visible"/>
                                      </p:to>
                                    </p:set>
                                    <p:anim calcmode="lin" valueType="num">
                                      <p:cBhvr>
                                        <p:cTn id="23" dur="1500" fill="hold"/>
                                        <p:tgtEl>
                                          <p:spTgt spid="607"/>
                                        </p:tgtEl>
                                        <p:attrNameLst>
                                          <p:attrName>ppt_w</p:attrName>
                                        </p:attrNameLst>
                                      </p:cBhvr>
                                      <p:tavLst>
                                        <p:tav tm="0">
                                          <p:val>
                                            <p:fltVal val="0"/>
                                          </p:val>
                                        </p:tav>
                                        <p:tav tm="100000">
                                          <p:val>
                                            <p:strVal val="#ppt_w"/>
                                          </p:val>
                                        </p:tav>
                                      </p:tavLst>
                                    </p:anim>
                                    <p:anim calcmode="lin" valueType="num">
                                      <p:cBhvr>
                                        <p:cTn id="24" dur="1500" fill="hold"/>
                                        <p:tgtEl>
                                          <p:spTgt spid="607"/>
                                        </p:tgtEl>
                                        <p:attrNameLst>
                                          <p:attrName>ppt_h</p:attrName>
                                        </p:attrNameLst>
                                      </p:cBhvr>
                                      <p:tavLst>
                                        <p:tav tm="0">
                                          <p:val>
                                            <p:fltVal val="0"/>
                                          </p:val>
                                        </p:tav>
                                        <p:tav tm="100000">
                                          <p:val>
                                            <p:strVal val="#ppt_h"/>
                                          </p:val>
                                        </p:tav>
                                      </p:tavLst>
                                    </p:anim>
                                    <p:anim calcmode="lin" valueType="num">
                                      <p:cBhvr>
                                        <p:cTn id="25" dur="1500" fill="hold"/>
                                        <p:tgtEl>
                                          <p:spTgt spid="607"/>
                                        </p:tgtEl>
                                        <p:attrNameLst>
                                          <p:attrName>ppt_x</p:attrName>
                                        </p:attrNameLst>
                                      </p:cBhvr>
                                      <p:tavLst>
                                        <p:tav tm="0" fmla="#ppt_x+(cos(-2*pi*(1-$))*-#ppt_x-sin(-2*pi*(1-$))*(1-#ppt_y))*(1-$)">
                                          <p:val>
                                            <p:fltVal val="0"/>
                                          </p:val>
                                        </p:tav>
                                        <p:tav tm="100000">
                                          <p:val>
                                            <p:fltVal val="1"/>
                                          </p:val>
                                        </p:tav>
                                      </p:tavLst>
                                    </p:anim>
                                    <p:anim calcmode="lin" valueType="num">
                                      <p:cBhvr>
                                        <p:cTn id="26" dur="1500" fill="hold"/>
                                        <p:tgtEl>
                                          <p:spTgt spid="60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9" presetID="15" grpId="4" fill="hold">
                                  <p:stCondLst>
                                    <p:cond delay="0"/>
                                  </p:stCondLst>
                                  <p:iterate type="el" backwards="0">
                                    <p:tmAbs val="0"/>
                                  </p:iterate>
                                  <p:childTnLst>
                                    <p:set>
                                      <p:cBhvr>
                                        <p:cTn id="30" fill="hold"/>
                                        <p:tgtEl>
                                          <p:spTgt spid="609"/>
                                        </p:tgtEl>
                                        <p:attrNameLst>
                                          <p:attrName>style.visibility</p:attrName>
                                        </p:attrNameLst>
                                      </p:cBhvr>
                                      <p:to>
                                        <p:strVal val="visible"/>
                                      </p:to>
                                    </p:set>
                                    <p:anim calcmode="lin" valueType="num">
                                      <p:cBhvr>
                                        <p:cTn id="31" dur="1500" fill="hold"/>
                                        <p:tgtEl>
                                          <p:spTgt spid="609"/>
                                        </p:tgtEl>
                                        <p:attrNameLst>
                                          <p:attrName>ppt_w</p:attrName>
                                        </p:attrNameLst>
                                      </p:cBhvr>
                                      <p:tavLst>
                                        <p:tav tm="0">
                                          <p:val>
                                            <p:fltVal val="0"/>
                                          </p:val>
                                        </p:tav>
                                        <p:tav tm="100000">
                                          <p:val>
                                            <p:strVal val="#ppt_w"/>
                                          </p:val>
                                        </p:tav>
                                      </p:tavLst>
                                    </p:anim>
                                    <p:anim calcmode="lin" valueType="num">
                                      <p:cBhvr>
                                        <p:cTn id="32" dur="1500" fill="hold"/>
                                        <p:tgtEl>
                                          <p:spTgt spid="609"/>
                                        </p:tgtEl>
                                        <p:attrNameLst>
                                          <p:attrName>ppt_h</p:attrName>
                                        </p:attrNameLst>
                                      </p:cBhvr>
                                      <p:tavLst>
                                        <p:tav tm="0">
                                          <p:val>
                                            <p:fltVal val="0"/>
                                          </p:val>
                                        </p:tav>
                                        <p:tav tm="100000">
                                          <p:val>
                                            <p:strVal val="#ppt_h"/>
                                          </p:val>
                                        </p:tav>
                                      </p:tavLst>
                                    </p:anim>
                                    <p:anim calcmode="lin" valueType="num">
                                      <p:cBhvr>
                                        <p:cTn id="33" dur="1500" fill="hold"/>
                                        <p:tgtEl>
                                          <p:spTgt spid="609"/>
                                        </p:tgtEl>
                                        <p:attrNameLst>
                                          <p:attrName>ppt_x</p:attrName>
                                        </p:attrNameLst>
                                      </p:cBhvr>
                                      <p:tavLst>
                                        <p:tav tm="0" fmla="#ppt_x+(cos(-2*pi*(1-$))*-#ppt_x-sin(-2*pi*(1-$))*(1-#ppt_y))*(1-$)">
                                          <p:val>
                                            <p:fltVal val="0"/>
                                          </p:val>
                                        </p:tav>
                                        <p:tav tm="100000">
                                          <p:val>
                                            <p:fltVal val="1"/>
                                          </p:val>
                                        </p:tav>
                                      </p:tavLst>
                                    </p:anim>
                                    <p:anim calcmode="lin" valueType="num">
                                      <p:cBhvr>
                                        <p:cTn id="34" dur="1500" fill="hold"/>
                                        <p:tgtEl>
                                          <p:spTgt spid="60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9" presetID="15" grpId="5" fill="hold">
                                  <p:stCondLst>
                                    <p:cond delay="0"/>
                                  </p:stCondLst>
                                  <p:iterate type="el" backwards="0">
                                    <p:tmAbs val="0"/>
                                  </p:iterate>
                                  <p:childTnLst>
                                    <p:set>
                                      <p:cBhvr>
                                        <p:cTn id="38" fill="hold"/>
                                        <p:tgtEl>
                                          <p:spTgt spid="606"/>
                                        </p:tgtEl>
                                        <p:attrNameLst>
                                          <p:attrName>style.visibility</p:attrName>
                                        </p:attrNameLst>
                                      </p:cBhvr>
                                      <p:to>
                                        <p:strVal val="visible"/>
                                      </p:to>
                                    </p:set>
                                    <p:anim calcmode="lin" valueType="num">
                                      <p:cBhvr>
                                        <p:cTn id="39" dur="1500" fill="hold"/>
                                        <p:tgtEl>
                                          <p:spTgt spid="606"/>
                                        </p:tgtEl>
                                        <p:attrNameLst>
                                          <p:attrName>ppt_w</p:attrName>
                                        </p:attrNameLst>
                                      </p:cBhvr>
                                      <p:tavLst>
                                        <p:tav tm="0">
                                          <p:val>
                                            <p:fltVal val="0"/>
                                          </p:val>
                                        </p:tav>
                                        <p:tav tm="100000">
                                          <p:val>
                                            <p:strVal val="#ppt_w"/>
                                          </p:val>
                                        </p:tav>
                                      </p:tavLst>
                                    </p:anim>
                                    <p:anim calcmode="lin" valueType="num">
                                      <p:cBhvr>
                                        <p:cTn id="40" dur="1500" fill="hold"/>
                                        <p:tgtEl>
                                          <p:spTgt spid="606"/>
                                        </p:tgtEl>
                                        <p:attrNameLst>
                                          <p:attrName>ppt_h</p:attrName>
                                        </p:attrNameLst>
                                      </p:cBhvr>
                                      <p:tavLst>
                                        <p:tav tm="0">
                                          <p:val>
                                            <p:fltVal val="0"/>
                                          </p:val>
                                        </p:tav>
                                        <p:tav tm="100000">
                                          <p:val>
                                            <p:strVal val="#ppt_h"/>
                                          </p:val>
                                        </p:tav>
                                      </p:tavLst>
                                    </p:anim>
                                    <p:anim calcmode="lin" valueType="num">
                                      <p:cBhvr>
                                        <p:cTn id="41" dur="1500" fill="hold"/>
                                        <p:tgtEl>
                                          <p:spTgt spid="606"/>
                                        </p:tgtEl>
                                        <p:attrNameLst>
                                          <p:attrName>ppt_x</p:attrName>
                                        </p:attrNameLst>
                                      </p:cBhvr>
                                      <p:tavLst>
                                        <p:tav tm="0" fmla="#ppt_x+(cos(-2*pi*(1-$))*-#ppt_x-sin(-2*pi*(1-$))*(1-#ppt_y))*(1-$)">
                                          <p:val>
                                            <p:fltVal val="0"/>
                                          </p:val>
                                        </p:tav>
                                        <p:tav tm="100000">
                                          <p:val>
                                            <p:fltVal val="1"/>
                                          </p:val>
                                        </p:tav>
                                      </p:tavLst>
                                    </p:anim>
                                    <p:anim calcmode="lin" valueType="num">
                                      <p:cBhvr>
                                        <p:cTn id="42" dur="1500" fill="hold"/>
                                        <p:tgtEl>
                                          <p:spTgt spid="60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5"/>
      <p:bldP build="whole" bldLvl="1" animBg="1" rev="0" advAuto="0" spid="608" grpId="2"/>
      <p:bldP build="whole" bldLvl="1" animBg="1" rev="0" advAuto="0" spid="609" grpId="4"/>
      <p:bldP build="whole" bldLvl="1" animBg="1" rev="0" advAuto="0" spid="607" grpId="3"/>
      <p:bldP build="whole" bldLvl="1" animBg="1" rev="0" advAuto="0" spid="605" grpId="1"/>
    </p:bld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Relational Database Engines on Amazon RDS"/>
          <p:cNvSpPr txBox="1"/>
          <p:nvPr>
            <p:ph type="title" idx="4294967295"/>
          </p:nvPr>
        </p:nvSpPr>
        <p:spPr>
          <a:xfrm>
            <a:off x="1191071" y="-1296988"/>
            <a:ext cx="10622658" cy="3302001"/>
          </a:xfrm>
          <a:prstGeom prst="rect">
            <a:avLst/>
          </a:prstGeom>
        </p:spPr>
        <p:txBody>
          <a:bodyPr anchor="b"/>
          <a:lstStyle>
            <a:lvl1pPr>
              <a:defRPr sz="6900"/>
            </a:lvl1pPr>
          </a:lstStyle>
          <a:p>
            <a:pPr/>
            <a:r>
              <a:t>Relational Database Engines on Amazon RDS</a:t>
            </a:r>
          </a:p>
        </p:txBody>
      </p:sp>
      <p:sp>
        <p:nvSpPr>
          <p:cNvPr id="612" name="Amazon Aurora"/>
          <p:cNvSpPr txBox="1"/>
          <p:nvPr/>
        </p:nvSpPr>
        <p:spPr>
          <a:xfrm>
            <a:off x="1448041" y="2897639"/>
            <a:ext cx="236646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Amazon Aurora</a:t>
            </a:r>
          </a:p>
        </p:txBody>
      </p:sp>
      <p:sp>
        <p:nvSpPr>
          <p:cNvPr id="613" name="Amazon RDS allows you to deploy multiple editions of Oracle Database in…"/>
          <p:cNvSpPr txBox="1"/>
          <p:nvPr/>
        </p:nvSpPr>
        <p:spPr>
          <a:xfrm>
            <a:off x="1546339" y="7065620"/>
            <a:ext cx="11487913"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33855" indent="-221155" algn="l">
              <a:buClr>
                <a:srgbClr val="FFFFFF"/>
              </a:buClr>
              <a:buSzPct val="145000"/>
              <a:buFont typeface="Helvetica Neue"/>
              <a:buChar char="•"/>
            </a:pPr>
            <a:r>
              <a:t>Amazon RDS allows you to deploy multiple editions of Oracle Database in </a:t>
            </a:r>
          </a:p>
          <a:p>
            <a:pPr algn="l"/>
            <a:r>
              <a:t>   minutes with cost-efficient and resizable hardware capacity. You can bring </a:t>
            </a:r>
          </a:p>
          <a:p>
            <a:pPr algn="l"/>
            <a:r>
              <a:t>   existing Oracle licenses or pay for license usage by the hour. RDS frees you </a:t>
            </a:r>
          </a:p>
          <a:p>
            <a:pPr algn="l"/>
            <a:r>
              <a:t>   up to focus on application development by managing complex database</a:t>
            </a:r>
          </a:p>
          <a:p>
            <a:pPr algn="l"/>
            <a:r>
              <a:t>   administration tasks including provisioning, backups, patching, monitoring, </a:t>
            </a:r>
          </a:p>
          <a:p>
            <a:pPr algn="l"/>
            <a:r>
              <a:t>   and hardware scaling.</a:t>
            </a:r>
          </a:p>
        </p:txBody>
      </p:sp>
      <p:sp>
        <p:nvSpPr>
          <p:cNvPr id="614" name="Oracle"/>
          <p:cNvSpPr txBox="1"/>
          <p:nvPr/>
        </p:nvSpPr>
        <p:spPr>
          <a:xfrm>
            <a:off x="1546949" y="6394901"/>
            <a:ext cx="10735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Oracle</a:t>
            </a:r>
          </a:p>
        </p:txBody>
      </p:sp>
      <p:sp>
        <p:nvSpPr>
          <p:cNvPr id="615" name="Amazon Aurora is a MySQL and PostgreSQL-compatible relational…"/>
          <p:cNvSpPr txBox="1"/>
          <p:nvPr/>
        </p:nvSpPr>
        <p:spPr>
          <a:xfrm>
            <a:off x="1451648" y="3725520"/>
            <a:ext cx="11231881"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Aurora is a MySQL and PostgreSQL-compatible relational </a:t>
            </a:r>
          </a:p>
          <a:p>
            <a:pPr algn="l"/>
            <a:r>
              <a:t>    database engine that combines the speed and availability of high-end </a:t>
            </a:r>
          </a:p>
          <a:p>
            <a:pPr algn="l"/>
            <a:r>
              <a:t>    commercial databases with the simplicity and cost-effectiveness of open </a:t>
            </a:r>
          </a:p>
          <a:p>
            <a:pPr algn="l"/>
            <a:r>
              <a:t>    source databases. Amazon Aurora provides up to five times better </a:t>
            </a:r>
          </a:p>
          <a:p>
            <a:pPr algn="l"/>
            <a:r>
              <a:t>    performance than MySQL with the security, availability, and reliability of a </a:t>
            </a:r>
          </a:p>
          <a:p>
            <a:pPr algn="l"/>
            <a:r>
              <a:t>    commercial database at one-tenth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12"/>
                                        </p:tgtEl>
                                        <p:attrNameLst>
                                          <p:attrName>style.visibility</p:attrName>
                                        </p:attrNameLst>
                                      </p:cBhvr>
                                      <p:to>
                                        <p:strVal val="visible"/>
                                      </p:to>
                                    </p:set>
                                    <p:anim calcmode="lin" valueType="num">
                                      <p:cBhvr>
                                        <p:cTn id="7" dur="1500" fill="hold"/>
                                        <p:tgtEl>
                                          <p:spTgt spid="612"/>
                                        </p:tgtEl>
                                        <p:attrNameLst>
                                          <p:attrName>ppt_w</p:attrName>
                                        </p:attrNameLst>
                                      </p:cBhvr>
                                      <p:tavLst>
                                        <p:tav tm="0">
                                          <p:val>
                                            <p:fltVal val="0"/>
                                          </p:val>
                                        </p:tav>
                                        <p:tav tm="100000">
                                          <p:val>
                                            <p:strVal val="#ppt_w"/>
                                          </p:val>
                                        </p:tav>
                                      </p:tavLst>
                                    </p:anim>
                                    <p:anim calcmode="lin" valueType="num">
                                      <p:cBhvr>
                                        <p:cTn id="8" dur="1500" fill="hold"/>
                                        <p:tgtEl>
                                          <p:spTgt spid="6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15"/>
                                        </p:tgtEl>
                                        <p:attrNameLst>
                                          <p:attrName>style.visibility</p:attrName>
                                        </p:attrNameLst>
                                      </p:cBhvr>
                                      <p:to>
                                        <p:strVal val="visible"/>
                                      </p:to>
                                    </p:set>
                                    <p:anim calcmode="lin" valueType="num">
                                      <p:cBhvr>
                                        <p:cTn id="13" dur="1500" fill="hold"/>
                                        <p:tgtEl>
                                          <p:spTgt spid="615"/>
                                        </p:tgtEl>
                                        <p:attrNameLst>
                                          <p:attrName>ppt_w</p:attrName>
                                        </p:attrNameLst>
                                      </p:cBhvr>
                                      <p:tavLst>
                                        <p:tav tm="0">
                                          <p:val>
                                            <p:fltVal val="0"/>
                                          </p:val>
                                        </p:tav>
                                        <p:tav tm="100000">
                                          <p:val>
                                            <p:strVal val="#ppt_w"/>
                                          </p:val>
                                        </p:tav>
                                      </p:tavLst>
                                    </p:anim>
                                    <p:anim calcmode="lin" valueType="num">
                                      <p:cBhvr>
                                        <p:cTn id="14" dur="1500" fill="hold"/>
                                        <p:tgtEl>
                                          <p:spTgt spid="61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614"/>
                                        </p:tgtEl>
                                        <p:attrNameLst>
                                          <p:attrName>style.visibility</p:attrName>
                                        </p:attrNameLst>
                                      </p:cBhvr>
                                      <p:to>
                                        <p:strVal val="visible"/>
                                      </p:to>
                                    </p:set>
                                    <p:anim calcmode="lin" valueType="num">
                                      <p:cBhvr>
                                        <p:cTn id="19" dur="1500" fill="hold"/>
                                        <p:tgtEl>
                                          <p:spTgt spid="614"/>
                                        </p:tgtEl>
                                        <p:attrNameLst>
                                          <p:attrName>ppt_w</p:attrName>
                                        </p:attrNameLst>
                                      </p:cBhvr>
                                      <p:tavLst>
                                        <p:tav tm="0">
                                          <p:val>
                                            <p:fltVal val="0"/>
                                          </p:val>
                                        </p:tav>
                                        <p:tav tm="100000">
                                          <p:val>
                                            <p:strVal val="#ppt_w"/>
                                          </p:val>
                                        </p:tav>
                                      </p:tavLst>
                                    </p:anim>
                                    <p:anim calcmode="lin" valueType="num">
                                      <p:cBhvr>
                                        <p:cTn id="20" dur="1500" fill="hold"/>
                                        <p:tgtEl>
                                          <p:spTgt spid="61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613"/>
                                        </p:tgtEl>
                                        <p:attrNameLst>
                                          <p:attrName>style.visibility</p:attrName>
                                        </p:attrNameLst>
                                      </p:cBhvr>
                                      <p:to>
                                        <p:strVal val="visible"/>
                                      </p:to>
                                    </p:set>
                                    <p:anim calcmode="lin" valueType="num">
                                      <p:cBhvr>
                                        <p:cTn id="25" dur="1500" fill="hold"/>
                                        <p:tgtEl>
                                          <p:spTgt spid="613"/>
                                        </p:tgtEl>
                                        <p:attrNameLst>
                                          <p:attrName>ppt_w</p:attrName>
                                        </p:attrNameLst>
                                      </p:cBhvr>
                                      <p:tavLst>
                                        <p:tav tm="0">
                                          <p:val>
                                            <p:fltVal val="0"/>
                                          </p:val>
                                        </p:tav>
                                        <p:tav tm="100000">
                                          <p:val>
                                            <p:strVal val="#ppt_w"/>
                                          </p:val>
                                        </p:tav>
                                      </p:tavLst>
                                    </p:anim>
                                    <p:anim calcmode="lin" valueType="num">
                                      <p:cBhvr>
                                        <p:cTn id="26" dur="1500" fill="hold"/>
                                        <p:tgtEl>
                                          <p:spTgt spid="6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4" grpId="3"/>
      <p:bldP build="whole" bldLvl="1" animBg="1" rev="0" advAuto="0" spid="613" grpId="4"/>
      <p:bldP build="whole" bldLvl="1" animBg="1" rev="0" advAuto="0" spid="612" grpId="1"/>
      <p:bldP build="whole" bldLvl="1" animBg="1" rev="0" advAuto="0" spid="615" grpId="2"/>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Relational Database Engines on Amazon RDS"/>
          <p:cNvSpPr txBox="1"/>
          <p:nvPr>
            <p:ph type="title" idx="4294967295"/>
          </p:nvPr>
        </p:nvSpPr>
        <p:spPr>
          <a:xfrm>
            <a:off x="1191071" y="-1296988"/>
            <a:ext cx="10622658" cy="3302001"/>
          </a:xfrm>
          <a:prstGeom prst="rect">
            <a:avLst/>
          </a:prstGeom>
        </p:spPr>
        <p:txBody>
          <a:bodyPr anchor="b"/>
          <a:lstStyle>
            <a:lvl1pPr>
              <a:defRPr sz="6900"/>
            </a:lvl1pPr>
          </a:lstStyle>
          <a:p>
            <a:pPr/>
            <a:r>
              <a:t>Relational Database Engines on Amazon RDS</a:t>
            </a:r>
          </a:p>
        </p:txBody>
      </p:sp>
      <p:sp>
        <p:nvSpPr>
          <p:cNvPr id="618" name="Microsoft SQL Server"/>
          <p:cNvSpPr txBox="1"/>
          <p:nvPr/>
        </p:nvSpPr>
        <p:spPr>
          <a:xfrm>
            <a:off x="1448041" y="2897639"/>
            <a:ext cx="323088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Microsoft SQL Server</a:t>
            </a:r>
          </a:p>
        </p:txBody>
      </p:sp>
      <p:sp>
        <p:nvSpPr>
          <p:cNvPr id="619" name="MySQL is an open-source relational database management system…"/>
          <p:cNvSpPr txBox="1"/>
          <p:nvPr/>
        </p:nvSpPr>
        <p:spPr>
          <a:xfrm>
            <a:off x="1546339" y="7065620"/>
            <a:ext cx="11380014"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33855" indent="-221155" algn="l">
              <a:buClr>
                <a:srgbClr val="FFFFFF"/>
              </a:buClr>
              <a:buSzPct val="145000"/>
              <a:buFont typeface="Helvetica Neue"/>
              <a:buChar char="•"/>
            </a:pPr>
            <a:r>
              <a:t>MySQL is an open-source relational database management system </a:t>
            </a:r>
          </a:p>
          <a:p>
            <a:pPr algn="l"/>
            <a:r>
              <a:t>   (RDBMS) used by a very large number of web-based applications. </a:t>
            </a:r>
          </a:p>
          <a:p>
            <a:pPr algn="l"/>
            <a:r>
              <a:t>   Amazon RDS for MySQL gives you access to the capabilities of a familiar </a:t>
            </a:r>
          </a:p>
          <a:p>
            <a:pPr algn="l"/>
            <a:r>
              <a:t>   MySQL database engine. This means that the code, applications, and tools </a:t>
            </a:r>
          </a:p>
          <a:p>
            <a:pPr algn="l"/>
            <a:r>
              <a:t>   you already use today with your existing databases can be used with </a:t>
            </a:r>
          </a:p>
          <a:p>
            <a:pPr algn="l"/>
            <a:r>
              <a:t>   Amazon RDS without any changes. </a:t>
            </a:r>
          </a:p>
        </p:txBody>
      </p:sp>
      <p:sp>
        <p:nvSpPr>
          <p:cNvPr id="620" name="MySQL"/>
          <p:cNvSpPr txBox="1"/>
          <p:nvPr/>
        </p:nvSpPr>
        <p:spPr>
          <a:xfrm>
            <a:off x="1546949" y="6394901"/>
            <a:ext cx="11646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MySQL</a:t>
            </a:r>
          </a:p>
        </p:txBody>
      </p:sp>
      <p:sp>
        <p:nvSpPr>
          <p:cNvPr id="621" name="Amazon RDS for SQL Server makes it easy to set up, operate, and scale…"/>
          <p:cNvSpPr txBox="1"/>
          <p:nvPr/>
        </p:nvSpPr>
        <p:spPr>
          <a:xfrm>
            <a:off x="1451648" y="3909670"/>
            <a:ext cx="11223346"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for SQL Server makes it easy to set up, operate, and scale </a:t>
            </a:r>
          </a:p>
          <a:p>
            <a:pPr algn="l"/>
            <a:r>
              <a:t>    SQL Server in the cloud. You can deploy multiple editions of SQL Server </a:t>
            </a:r>
          </a:p>
          <a:p>
            <a:pPr algn="l"/>
            <a:r>
              <a:t>    including Express, Web, Standard and Enterprise. Since Amazon RDS for </a:t>
            </a:r>
          </a:p>
          <a:p>
            <a:pPr algn="l"/>
            <a:r>
              <a:t>    SQL Server provides you direct access to the native capabilities of the </a:t>
            </a:r>
          </a:p>
          <a:p>
            <a:pPr algn="l"/>
            <a:r>
              <a:t>    SQL Server, your applications and tools should work without any changes.</a:t>
            </a:r>
          </a:p>
        </p:txBody>
      </p:sp>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18"/>
                                        </p:tgtEl>
                                        <p:attrNameLst>
                                          <p:attrName>style.visibility</p:attrName>
                                        </p:attrNameLst>
                                      </p:cBhvr>
                                      <p:to>
                                        <p:strVal val="visible"/>
                                      </p:to>
                                    </p:set>
                                    <p:anim calcmode="lin" valueType="num">
                                      <p:cBhvr>
                                        <p:cTn id="7" dur="1500" fill="hold"/>
                                        <p:tgtEl>
                                          <p:spTgt spid="618"/>
                                        </p:tgtEl>
                                        <p:attrNameLst>
                                          <p:attrName>ppt_w</p:attrName>
                                        </p:attrNameLst>
                                      </p:cBhvr>
                                      <p:tavLst>
                                        <p:tav tm="0">
                                          <p:val>
                                            <p:fltVal val="0"/>
                                          </p:val>
                                        </p:tav>
                                        <p:tav tm="100000">
                                          <p:val>
                                            <p:strVal val="#ppt_w"/>
                                          </p:val>
                                        </p:tav>
                                      </p:tavLst>
                                    </p:anim>
                                    <p:anim calcmode="lin" valueType="num">
                                      <p:cBhvr>
                                        <p:cTn id="8" dur="1500" fill="hold"/>
                                        <p:tgtEl>
                                          <p:spTgt spid="6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21"/>
                                        </p:tgtEl>
                                        <p:attrNameLst>
                                          <p:attrName>style.visibility</p:attrName>
                                        </p:attrNameLst>
                                      </p:cBhvr>
                                      <p:to>
                                        <p:strVal val="visible"/>
                                      </p:to>
                                    </p:set>
                                    <p:anim calcmode="lin" valueType="num">
                                      <p:cBhvr>
                                        <p:cTn id="13" dur="1500" fill="hold"/>
                                        <p:tgtEl>
                                          <p:spTgt spid="621"/>
                                        </p:tgtEl>
                                        <p:attrNameLst>
                                          <p:attrName>ppt_w</p:attrName>
                                        </p:attrNameLst>
                                      </p:cBhvr>
                                      <p:tavLst>
                                        <p:tav tm="0">
                                          <p:val>
                                            <p:fltVal val="0"/>
                                          </p:val>
                                        </p:tav>
                                        <p:tav tm="100000">
                                          <p:val>
                                            <p:strVal val="#ppt_w"/>
                                          </p:val>
                                        </p:tav>
                                      </p:tavLst>
                                    </p:anim>
                                    <p:anim calcmode="lin" valueType="num">
                                      <p:cBhvr>
                                        <p:cTn id="14" dur="1500" fill="hold"/>
                                        <p:tgtEl>
                                          <p:spTgt spid="621"/>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620"/>
                                        </p:tgtEl>
                                        <p:attrNameLst>
                                          <p:attrName>style.visibility</p:attrName>
                                        </p:attrNameLst>
                                      </p:cBhvr>
                                      <p:to>
                                        <p:strVal val="visible"/>
                                      </p:to>
                                    </p:set>
                                    <p:anim calcmode="lin" valueType="num">
                                      <p:cBhvr>
                                        <p:cTn id="19" dur="1500" fill="hold"/>
                                        <p:tgtEl>
                                          <p:spTgt spid="620"/>
                                        </p:tgtEl>
                                        <p:attrNameLst>
                                          <p:attrName>ppt_w</p:attrName>
                                        </p:attrNameLst>
                                      </p:cBhvr>
                                      <p:tavLst>
                                        <p:tav tm="0">
                                          <p:val>
                                            <p:fltVal val="0"/>
                                          </p:val>
                                        </p:tav>
                                        <p:tav tm="100000">
                                          <p:val>
                                            <p:strVal val="#ppt_w"/>
                                          </p:val>
                                        </p:tav>
                                      </p:tavLst>
                                    </p:anim>
                                    <p:anim calcmode="lin" valueType="num">
                                      <p:cBhvr>
                                        <p:cTn id="20" dur="1500" fill="hold"/>
                                        <p:tgtEl>
                                          <p:spTgt spid="62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619"/>
                                        </p:tgtEl>
                                        <p:attrNameLst>
                                          <p:attrName>style.visibility</p:attrName>
                                        </p:attrNameLst>
                                      </p:cBhvr>
                                      <p:to>
                                        <p:strVal val="visible"/>
                                      </p:to>
                                    </p:set>
                                    <p:anim calcmode="lin" valueType="num">
                                      <p:cBhvr>
                                        <p:cTn id="25" dur="1500" fill="hold"/>
                                        <p:tgtEl>
                                          <p:spTgt spid="619"/>
                                        </p:tgtEl>
                                        <p:attrNameLst>
                                          <p:attrName>ppt_w</p:attrName>
                                        </p:attrNameLst>
                                      </p:cBhvr>
                                      <p:tavLst>
                                        <p:tav tm="0">
                                          <p:val>
                                            <p:fltVal val="0"/>
                                          </p:val>
                                        </p:tav>
                                        <p:tav tm="100000">
                                          <p:val>
                                            <p:strVal val="#ppt_w"/>
                                          </p:val>
                                        </p:tav>
                                      </p:tavLst>
                                    </p:anim>
                                    <p:anim calcmode="lin" valueType="num">
                                      <p:cBhvr>
                                        <p:cTn id="26" dur="1500" fill="hold"/>
                                        <p:tgtEl>
                                          <p:spTgt spid="6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1" grpId="2"/>
      <p:bldP build="whole" bldLvl="1" animBg="1" rev="0" advAuto="0" spid="618" grpId="1"/>
      <p:bldP build="whole" bldLvl="1" animBg="1" rev="0" advAuto="0" spid="619" grpId="4"/>
      <p:bldP build="whole" bldLvl="1" animBg="1" rev="0" advAuto="0" spid="620" grpId="3"/>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Relational Database Engines on Amazon RDS"/>
          <p:cNvSpPr txBox="1"/>
          <p:nvPr>
            <p:ph type="title" idx="4294967295"/>
          </p:nvPr>
        </p:nvSpPr>
        <p:spPr>
          <a:xfrm>
            <a:off x="1191071" y="-1296988"/>
            <a:ext cx="10622658" cy="3302001"/>
          </a:xfrm>
          <a:prstGeom prst="rect">
            <a:avLst/>
          </a:prstGeom>
        </p:spPr>
        <p:txBody>
          <a:bodyPr anchor="b"/>
          <a:lstStyle>
            <a:lvl1pPr>
              <a:defRPr sz="6900"/>
            </a:lvl1pPr>
          </a:lstStyle>
          <a:p>
            <a:pPr/>
            <a:r>
              <a:t>Relational Database Engines on Amazon RDS</a:t>
            </a:r>
          </a:p>
        </p:txBody>
      </p:sp>
      <p:sp>
        <p:nvSpPr>
          <p:cNvPr id="624" name="PostgreSQL"/>
          <p:cNvSpPr txBox="1"/>
          <p:nvPr/>
        </p:nvSpPr>
        <p:spPr>
          <a:xfrm>
            <a:off x="1448041" y="2897639"/>
            <a:ext cx="18647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PostgreSQL</a:t>
            </a:r>
          </a:p>
        </p:txBody>
      </p:sp>
      <p:sp>
        <p:nvSpPr>
          <p:cNvPr id="625" name="MariaDB is a MySQL-compatible database engine which is a fork of MySQL,…"/>
          <p:cNvSpPr txBox="1"/>
          <p:nvPr/>
        </p:nvSpPr>
        <p:spPr>
          <a:xfrm>
            <a:off x="1546339" y="7249770"/>
            <a:ext cx="11533706"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33855" indent="-221155" algn="l">
              <a:buClr>
                <a:srgbClr val="FFFFFF"/>
              </a:buClr>
              <a:buSzPct val="145000"/>
              <a:buFont typeface="Helvetica Neue"/>
              <a:buChar char="•"/>
            </a:pPr>
            <a:r>
              <a:t>MariaDB is a MySQL-compatible database engine which is a fork of MySQL, </a:t>
            </a:r>
          </a:p>
          <a:p>
            <a:pPr algn="l"/>
            <a:r>
              <a:t>   and is being developed by the original developers of MySQL. Amazon RDS </a:t>
            </a:r>
          </a:p>
          <a:p>
            <a:pPr algn="l"/>
            <a:r>
              <a:t>   makes it easy to set up, operate, and scale MariaDB deployments in the </a:t>
            </a:r>
          </a:p>
          <a:p>
            <a:pPr algn="l"/>
            <a:r>
              <a:t>   cloud. With Amazon RDS, you can deploy scalable MariaDB databases in </a:t>
            </a:r>
          </a:p>
          <a:p>
            <a:pPr algn="l"/>
            <a:r>
              <a:t>   minutes with cost-efficient and resizable hardware capacity.</a:t>
            </a:r>
          </a:p>
        </p:txBody>
      </p:sp>
      <p:sp>
        <p:nvSpPr>
          <p:cNvPr id="626" name="MariaDB"/>
          <p:cNvSpPr txBox="1"/>
          <p:nvPr/>
        </p:nvSpPr>
        <p:spPr>
          <a:xfrm>
            <a:off x="1546949" y="6394901"/>
            <a:ext cx="13783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MariaDB</a:t>
            </a:r>
          </a:p>
        </p:txBody>
      </p:sp>
      <p:sp>
        <p:nvSpPr>
          <p:cNvPr id="627" name="PostgreSQL is a powerful, enterprise class open source object-relational…"/>
          <p:cNvSpPr txBox="1"/>
          <p:nvPr/>
        </p:nvSpPr>
        <p:spPr>
          <a:xfrm>
            <a:off x="1451648" y="3725520"/>
            <a:ext cx="11628425"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PostgreSQL is a powerful, enterprise class open source object-relational </a:t>
            </a:r>
          </a:p>
          <a:p>
            <a:pPr algn="l"/>
            <a:r>
              <a:t>    database system with an emphasis on extensibility and standards-</a:t>
            </a:r>
          </a:p>
          <a:p>
            <a:pPr algn="l"/>
            <a:r>
              <a:t>    compliance. PostgreSQL boasts many sophisticated features and runs </a:t>
            </a:r>
          </a:p>
          <a:p>
            <a:pPr algn="l"/>
            <a:r>
              <a:t>    stored procedures in more than a dozen programming languages, including </a:t>
            </a:r>
          </a:p>
          <a:p>
            <a:pPr algn="l"/>
            <a:r>
              <a:t>    Java, Perl, Python, Ruby, Tcl, C/C++, and its own PL/pgSQL, which is similar </a:t>
            </a:r>
          </a:p>
          <a:p>
            <a:pPr algn="l"/>
            <a:r>
              <a:t>    to Oracle's PL/SQL.</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624"/>
                                        </p:tgtEl>
                                        <p:attrNameLst>
                                          <p:attrName>style.visibility</p:attrName>
                                        </p:attrNameLst>
                                      </p:cBhvr>
                                      <p:to>
                                        <p:strVal val="visible"/>
                                      </p:to>
                                    </p:set>
                                    <p:anim calcmode="lin" valueType="num">
                                      <p:cBhvr>
                                        <p:cTn id="7" dur="1500" fill="hold"/>
                                        <p:tgtEl>
                                          <p:spTgt spid="624"/>
                                        </p:tgtEl>
                                        <p:attrNameLst>
                                          <p:attrName>ppt_w</p:attrName>
                                        </p:attrNameLst>
                                      </p:cBhvr>
                                      <p:tavLst>
                                        <p:tav tm="0">
                                          <p:val>
                                            <p:strVal val="4*#ppt_w"/>
                                          </p:val>
                                        </p:tav>
                                        <p:tav tm="100000">
                                          <p:val>
                                            <p:strVal val="#ppt_w"/>
                                          </p:val>
                                        </p:tav>
                                      </p:tavLst>
                                    </p:anim>
                                    <p:anim calcmode="lin" valueType="num">
                                      <p:cBhvr>
                                        <p:cTn id="8" dur="1500" fill="hold"/>
                                        <p:tgtEl>
                                          <p:spTgt spid="62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627"/>
                                        </p:tgtEl>
                                        <p:attrNameLst>
                                          <p:attrName>style.visibility</p:attrName>
                                        </p:attrNameLst>
                                      </p:cBhvr>
                                      <p:to>
                                        <p:strVal val="visible"/>
                                      </p:to>
                                    </p:set>
                                    <p:anim calcmode="lin" valueType="num">
                                      <p:cBhvr>
                                        <p:cTn id="13" dur="1500" fill="hold"/>
                                        <p:tgtEl>
                                          <p:spTgt spid="627"/>
                                        </p:tgtEl>
                                        <p:attrNameLst>
                                          <p:attrName>ppt_w</p:attrName>
                                        </p:attrNameLst>
                                      </p:cBhvr>
                                      <p:tavLst>
                                        <p:tav tm="0">
                                          <p:val>
                                            <p:strVal val="4*#ppt_w"/>
                                          </p:val>
                                        </p:tav>
                                        <p:tav tm="100000">
                                          <p:val>
                                            <p:strVal val="#ppt_w"/>
                                          </p:val>
                                        </p:tav>
                                      </p:tavLst>
                                    </p:anim>
                                    <p:anim calcmode="lin" valueType="num">
                                      <p:cBhvr>
                                        <p:cTn id="14" dur="1500" fill="hold"/>
                                        <p:tgtEl>
                                          <p:spTgt spid="62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626"/>
                                        </p:tgtEl>
                                        <p:attrNameLst>
                                          <p:attrName>style.visibility</p:attrName>
                                        </p:attrNameLst>
                                      </p:cBhvr>
                                      <p:to>
                                        <p:strVal val="visible"/>
                                      </p:to>
                                    </p:set>
                                    <p:anim calcmode="lin" valueType="num">
                                      <p:cBhvr>
                                        <p:cTn id="19" dur="1500" fill="hold"/>
                                        <p:tgtEl>
                                          <p:spTgt spid="626"/>
                                        </p:tgtEl>
                                        <p:attrNameLst>
                                          <p:attrName>ppt_w</p:attrName>
                                        </p:attrNameLst>
                                      </p:cBhvr>
                                      <p:tavLst>
                                        <p:tav tm="0">
                                          <p:val>
                                            <p:strVal val="4*#ppt_w"/>
                                          </p:val>
                                        </p:tav>
                                        <p:tav tm="100000">
                                          <p:val>
                                            <p:strVal val="#ppt_w"/>
                                          </p:val>
                                        </p:tav>
                                      </p:tavLst>
                                    </p:anim>
                                    <p:anim calcmode="lin" valueType="num">
                                      <p:cBhvr>
                                        <p:cTn id="20" dur="1500" fill="hold"/>
                                        <p:tgtEl>
                                          <p:spTgt spid="626"/>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4" fill="hold">
                                  <p:stCondLst>
                                    <p:cond delay="0"/>
                                  </p:stCondLst>
                                  <p:iterate type="el" backwards="0">
                                    <p:tmAbs val="0"/>
                                  </p:iterate>
                                  <p:childTnLst>
                                    <p:set>
                                      <p:cBhvr>
                                        <p:cTn id="24" fill="hold"/>
                                        <p:tgtEl>
                                          <p:spTgt spid="625"/>
                                        </p:tgtEl>
                                        <p:attrNameLst>
                                          <p:attrName>style.visibility</p:attrName>
                                        </p:attrNameLst>
                                      </p:cBhvr>
                                      <p:to>
                                        <p:strVal val="visible"/>
                                      </p:to>
                                    </p:set>
                                    <p:anim calcmode="lin" valueType="num">
                                      <p:cBhvr>
                                        <p:cTn id="25" dur="1500" fill="hold"/>
                                        <p:tgtEl>
                                          <p:spTgt spid="625"/>
                                        </p:tgtEl>
                                        <p:attrNameLst>
                                          <p:attrName>ppt_w</p:attrName>
                                        </p:attrNameLst>
                                      </p:cBhvr>
                                      <p:tavLst>
                                        <p:tav tm="0">
                                          <p:val>
                                            <p:strVal val="4*#ppt_w"/>
                                          </p:val>
                                        </p:tav>
                                        <p:tav tm="100000">
                                          <p:val>
                                            <p:strVal val="#ppt_w"/>
                                          </p:val>
                                        </p:tav>
                                      </p:tavLst>
                                    </p:anim>
                                    <p:anim calcmode="lin" valueType="num">
                                      <p:cBhvr>
                                        <p:cTn id="26" dur="1500" fill="hold"/>
                                        <p:tgtEl>
                                          <p:spTgt spid="62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7" grpId="2"/>
      <p:bldP build="whole" bldLvl="1" animBg="1" rev="0" advAuto="0" spid="624" grpId="1"/>
      <p:bldP build="whole" bldLvl="1" animBg="1" rev="0" advAuto="0" spid="625" grpId="4"/>
      <p:bldP build="whole" bldLvl="1" animBg="1" rev="0" advAuto="0" spid="626" grpId="3"/>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9"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
        <p:nvSpPr>
          <p:cNvPr id="630" name="Amazon Relational Database Service (Amazon RDS) makes it easy to set up, operate, and scale a relational database in the cloud. It provides cost-efficient and resizable capacity while automating time-consuming administration tasks such as hardware provisioning, database setup, patching and backups. It frees you to focus on your applications so you can give them the fast performance, high availability, security and compatibility they need."/>
          <p:cNvSpPr txBox="1"/>
          <p:nvPr>
            <p:ph type="ctrTitle"/>
          </p:nvPr>
        </p:nvSpPr>
        <p:spPr>
          <a:xfrm>
            <a:off x="1270000" y="4914900"/>
            <a:ext cx="10464800" cy="3302000"/>
          </a:xfrm>
          <a:prstGeom prst="rect">
            <a:avLst/>
          </a:prstGeom>
        </p:spPr>
        <p:txBody>
          <a:bodyPr/>
          <a:lstStyle>
            <a:lvl1pPr defTabSz="426466">
              <a:defRPr sz="2701">
                <a:latin typeface="Helvetica Neue"/>
                <a:ea typeface="Helvetica Neue"/>
                <a:cs typeface="Helvetica Neue"/>
                <a:sym typeface="Helvetica Neue"/>
              </a:defRPr>
            </a:lvl1pPr>
          </a:lstStyle>
          <a:p>
            <a:pPr/>
            <a:r>
              <a:t>Amazon Relational Database Service (Amazon RDS) makes it easy to set up, operate, and scale a relational database in the cloud. It provides cost-efficient and resizable capacity while automating time-consuming administration tasks such as hardware provisioning, database setup, patching and backups. It frees you to focus on your applications so you can give them the fast performance, high availability, security and compatibility they need.</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2"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851400" y="1638300"/>
            <a:ext cx="3302000" cy="3302000"/>
          </a:xfrm>
          <a:prstGeom prst="rect">
            <a:avLst/>
          </a:prstGeom>
          <a:ln w="12700">
            <a:miter lim="400000"/>
          </a:ln>
        </p:spPr>
      </p:pic>
      <p:sp>
        <p:nvSpPr>
          <p:cNvPr id="633" name="Amazon RDS is available on several database instance types - optimised for memory, performance or I/O - and provides you with six familiar database engines to choose from, including Amazon Aurora, PostgreSQL, MySQL, MariaDB, Oracle Database, and SQL Server. You can use the AWS Database Migration Service to easily migrate or replicate your existing databases to Amazon RDS."/>
          <p:cNvSpPr txBox="1"/>
          <p:nvPr>
            <p:ph type="ctrTitle"/>
          </p:nvPr>
        </p:nvSpPr>
        <p:spPr>
          <a:xfrm>
            <a:off x="1270000" y="4914900"/>
            <a:ext cx="10464800" cy="3302000"/>
          </a:xfrm>
          <a:prstGeom prst="rect">
            <a:avLst/>
          </a:prstGeom>
        </p:spPr>
        <p:txBody>
          <a:bodyPr/>
          <a:lstStyle>
            <a:lvl1pPr defTabSz="479044">
              <a:defRPr sz="3034">
                <a:latin typeface="Helvetica Neue"/>
                <a:ea typeface="Helvetica Neue"/>
                <a:cs typeface="Helvetica Neue"/>
                <a:sym typeface="Helvetica Neue"/>
              </a:defRPr>
            </a:lvl1pPr>
          </a:lstStyle>
          <a:p>
            <a:pPr/>
            <a:r>
              <a:t>Amazon RDS is available on several database instance types - optimised for memory, performance or I/O - and provides you with six familiar database engines to choose from, including Amazon Aurora, PostgreSQL, MySQL, MariaDB, Oracle Database, and SQL Server. You can use the AWS Database Migration Service to easily migrate or replicate your existing databases to Amazon RDS.</a:t>
            </a:r>
          </a:p>
        </p:txBody>
      </p:sp>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5" name="Northwind-Relational-Model.jpg" descr="Northwind-Relational-Model.jpg"/>
          <p:cNvPicPr>
            <a:picLocks noChangeAspect="1"/>
          </p:cNvPicPr>
          <p:nvPr/>
        </p:nvPicPr>
        <p:blipFill>
          <a:blip r:embed="rId2">
            <a:extLst/>
          </a:blip>
          <a:stretch>
            <a:fillRect/>
          </a:stretch>
        </p:blipFill>
        <p:spPr>
          <a:xfrm>
            <a:off x="669984" y="0"/>
            <a:ext cx="11664832" cy="9753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Relational Database Types"/>
          <p:cNvSpPr txBox="1"/>
          <p:nvPr>
            <p:ph type="title" idx="4294967295"/>
          </p:nvPr>
        </p:nvSpPr>
        <p:spPr>
          <a:xfrm>
            <a:off x="1075084" y="-1296988"/>
            <a:ext cx="10854632" cy="3302001"/>
          </a:xfrm>
          <a:prstGeom prst="rect">
            <a:avLst/>
          </a:prstGeom>
        </p:spPr>
        <p:txBody>
          <a:bodyPr anchor="b"/>
          <a:lstStyle>
            <a:lvl1pPr>
              <a:defRPr sz="6900"/>
            </a:lvl1pPr>
          </a:lstStyle>
          <a:p>
            <a:pPr/>
            <a:r>
              <a:t>Relational Database Types</a:t>
            </a:r>
          </a:p>
        </p:txBody>
      </p:sp>
      <p:pic>
        <p:nvPicPr>
          <p:cNvPr id="638" name="oracle-logo_0.png" descr="oracle-logo_0.png"/>
          <p:cNvPicPr>
            <a:picLocks noChangeAspect="1"/>
          </p:cNvPicPr>
          <p:nvPr/>
        </p:nvPicPr>
        <p:blipFill>
          <a:blip r:embed="rId2">
            <a:extLst/>
          </a:blip>
          <a:stretch>
            <a:fillRect/>
          </a:stretch>
        </p:blipFill>
        <p:spPr>
          <a:xfrm>
            <a:off x="6682375" y="2660729"/>
            <a:ext cx="6217314" cy="3124201"/>
          </a:xfrm>
          <a:prstGeom prst="rect">
            <a:avLst/>
          </a:prstGeom>
          <a:ln w="12700">
            <a:miter lim="400000"/>
          </a:ln>
        </p:spPr>
      </p:pic>
      <p:pic>
        <p:nvPicPr>
          <p:cNvPr id="639" name="1200px-MySQL.svg.png" descr="1200px-MySQL.svg.png"/>
          <p:cNvPicPr>
            <a:picLocks noChangeAspect="1"/>
          </p:cNvPicPr>
          <p:nvPr/>
        </p:nvPicPr>
        <p:blipFill>
          <a:blip r:embed="rId3">
            <a:extLst/>
          </a:blip>
          <a:stretch>
            <a:fillRect/>
          </a:stretch>
        </p:blipFill>
        <p:spPr>
          <a:xfrm>
            <a:off x="3474096" y="5653844"/>
            <a:ext cx="6056608" cy="3124201"/>
          </a:xfrm>
          <a:prstGeom prst="rect">
            <a:avLst/>
          </a:prstGeom>
          <a:ln w="12700">
            <a:miter lim="400000"/>
          </a:ln>
        </p:spPr>
      </p:pic>
      <p:pic>
        <p:nvPicPr>
          <p:cNvPr id="640" name="SQL-Server-2008-Management-Studio-Express.png" descr="SQL-Server-2008-Management-Studio-Express.png"/>
          <p:cNvPicPr>
            <a:picLocks noChangeAspect="1"/>
          </p:cNvPicPr>
          <p:nvPr/>
        </p:nvPicPr>
        <p:blipFill>
          <a:blip r:embed="rId4">
            <a:extLst/>
          </a:blip>
          <a:stretch>
            <a:fillRect/>
          </a:stretch>
        </p:blipFill>
        <p:spPr>
          <a:xfrm>
            <a:off x="250072" y="2660729"/>
            <a:ext cx="4986256" cy="3124201"/>
          </a:xfrm>
          <a:prstGeom prst="rect">
            <a:avLst/>
          </a:prstGeom>
          <a:ln w="12700">
            <a:miter lim="400000"/>
          </a:ln>
        </p:spPr>
      </p:pic>
      <p:pic>
        <p:nvPicPr>
          <p:cNvPr id="641" name="postgresql.png" descr="postgresql.png"/>
          <p:cNvPicPr>
            <a:picLocks noChangeAspect="1"/>
          </p:cNvPicPr>
          <p:nvPr/>
        </p:nvPicPr>
        <p:blipFill>
          <a:blip r:embed="rId5">
            <a:extLst/>
          </a:blip>
          <a:stretch>
            <a:fillRect/>
          </a:stretch>
        </p:blipFill>
        <p:spPr>
          <a:xfrm>
            <a:off x="4787900" y="2038350"/>
            <a:ext cx="3429000" cy="1765300"/>
          </a:xfrm>
          <a:prstGeom prst="rect">
            <a:avLst/>
          </a:prstGeom>
          <a:ln w="12700">
            <a:miter lim="400000"/>
          </a:ln>
        </p:spPr>
      </p:pic>
      <p:pic>
        <p:nvPicPr>
          <p:cNvPr id="642" name="AWS-Aurora.png" descr="AWS-Aurora.png"/>
          <p:cNvPicPr>
            <a:picLocks noChangeAspect="1"/>
          </p:cNvPicPr>
          <p:nvPr/>
        </p:nvPicPr>
        <p:blipFill>
          <a:blip r:embed="rId6">
            <a:extLst/>
          </a:blip>
          <a:stretch>
            <a:fillRect/>
          </a:stretch>
        </p:blipFill>
        <p:spPr>
          <a:xfrm>
            <a:off x="698500" y="5717344"/>
            <a:ext cx="4089400" cy="1905001"/>
          </a:xfrm>
          <a:prstGeom prst="rect">
            <a:avLst/>
          </a:prstGeom>
          <a:ln w="12700">
            <a:miter lim="400000"/>
          </a:ln>
        </p:spPr>
      </p:pic>
      <p:pic>
        <p:nvPicPr>
          <p:cNvPr id="643" name="mariadb-usa-inc.png" descr="mariadb-usa-inc.png"/>
          <p:cNvPicPr>
            <a:picLocks noChangeAspect="1"/>
          </p:cNvPicPr>
          <p:nvPr/>
        </p:nvPicPr>
        <p:blipFill>
          <a:blip r:embed="rId7">
            <a:extLst/>
          </a:blip>
          <a:stretch>
            <a:fillRect/>
          </a:stretch>
        </p:blipFill>
        <p:spPr>
          <a:xfrm>
            <a:off x="8419431" y="4575323"/>
            <a:ext cx="4318001" cy="2222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640"/>
                                        </p:tgtEl>
                                        <p:attrNameLst>
                                          <p:attrName>style.visibility</p:attrName>
                                        </p:attrNameLst>
                                      </p:cBhvr>
                                      <p:to>
                                        <p:strVal val="visible"/>
                                      </p:to>
                                    </p:set>
                                    <p:anim calcmode="lin" valueType="num">
                                      <p:cBhvr>
                                        <p:cTn id="7" dur="1250" fill="hold"/>
                                        <p:tgtEl>
                                          <p:spTgt spid="640"/>
                                        </p:tgtEl>
                                        <p:attrNameLst>
                                          <p:attrName>ppt_w</p:attrName>
                                        </p:attrNameLst>
                                      </p:cBhvr>
                                      <p:tavLst>
                                        <p:tav tm="0" fmla="#ppt_w*sin(2.5*pi*$)">
                                          <p:val>
                                            <p:fltVal val="0"/>
                                          </p:val>
                                        </p:tav>
                                        <p:tav tm="100000">
                                          <p:val>
                                            <p:fltVal val="1"/>
                                          </p:val>
                                        </p:tav>
                                      </p:tavLst>
                                    </p:anim>
                                    <p:anim calcmode="lin" valueType="num">
                                      <p:cBhvr>
                                        <p:cTn id="8" dur="1250" fill="hold"/>
                                        <p:tgtEl>
                                          <p:spTgt spid="64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638"/>
                                        </p:tgtEl>
                                        <p:attrNameLst>
                                          <p:attrName>style.visibility</p:attrName>
                                        </p:attrNameLst>
                                      </p:cBhvr>
                                      <p:to>
                                        <p:strVal val="visible"/>
                                      </p:to>
                                    </p:set>
                                    <p:anim calcmode="lin" valueType="num">
                                      <p:cBhvr>
                                        <p:cTn id="13" dur="1250" fill="hold"/>
                                        <p:tgtEl>
                                          <p:spTgt spid="638"/>
                                        </p:tgtEl>
                                        <p:attrNameLst>
                                          <p:attrName>ppt_w</p:attrName>
                                        </p:attrNameLst>
                                      </p:cBhvr>
                                      <p:tavLst>
                                        <p:tav tm="0" fmla="#ppt_w*sin(2.5*pi*$)">
                                          <p:val>
                                            <p:fltVal val="0"/>
                                          </p:val>
                                        </p:tav>
                                        <p:tav tm="100000">
                                          <p:val>
                                            <p:fltVal val="1"/>
                                          </p:val>
                                        </p:tav>
                                      </p:tavLst>
                                    </p:anim>
                                    <p:anim calcmode="lin" valueType="num">
                                      <p:cBhvr>
                                        <p:cTn id="14" dur="1250" fill="hold"/>
                                        <p:tgtEl>
                                          <p:spTgt spid="63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19" grpId="3" fill="hold">
                                  <p:stCondLst>
                                    <p:cond delay="0"/>
                                  </p:stCondLst>
                                  <p:iterate type="el" backwards="0">
                                    <p:tmAbs val="0"/>
                                  </p:iterate>
                                  <p:childTnLst>
                                    <p:set>
                                      <p:cBhvr>
                                        <p:cTn id="18" fill="hold"/>
                                        <p:tgtEl>
                                          <p:spTgt spid="639"/>
                                        </p:tgtEl>
                                        <p:attrNameLst>
                                          <p:attrName>style.visibility</p:attrName>
                                        </p:attrNameLst>
                                      </p:cBhvr>
                                      <p:to>
                                        <p:strVal val="visible"/>
                                      </p:to>
                                    </p:set>
                                    <p:anim calcmode="lin" valueType="num">
                                      <p:cBhvr>
                                        <p:cTn id="19" dur="1250" fill="hold"/>
                                        <p:tgtEl>
                                          <p:spTgt spid="639"/>
                                        </p:tgtEl>
                                        <p:attrNameLst>
                                          <p:attrName>ppt_w</p:attrName>
                                        </p:attrNameLst>
                                      </p:cBhvr>
                                      <p:tavLst>
                                        <p:tav tm="0" fmla="#ppt_w*sin(2.5*pi*$)">
                                          <p:val>
                                            <p:fltVal val="0"/>
                                          </p:val>
                                        </p:tav>
                                        <p:tav tm="100000">
                                          <p:val>
                                            <p:fltVal val="1"/>
                                          </p:val>
                                        </p:tav>
                                      </p:tavLst>
                                    </p:anim>
                                    <p:anim calcmode="lin" valueType="num">
                                      <p:cBhvr>
                                        <p:cTn id="20" dur="1250" fill="hold"/>
                                        <p:tgtEl>
                                          <p:spTgt spid="639"/>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0" presetID="19" grpId="4" fill="hold">
                                  <p:stCondLst>
                                    <p:cond delay="0"/>
                                  </p:stCondLst>
                                  <p:iterate type="el" backwards="0">
                                    <p:tmAbs val="0"/>
                                  </p:iterate>
                                  <p:childTnLst>
                                    <p:set>
                                      <p:cBhvr>
                                        <p:cTn id="24" fill="hold"/>
                                        <p:tgtEl>
                                          <p:spTgt spid="641"/>
                                        </p:tgtEl>
                                        <p:attrNameLst>
                                          <p:attrName>style.visibility</p:attrName>
                                        </p:attrNameLst>
                                      </p:cBhvr>
                                      <p:to>
                                        <p:strVal val="visible"/>
                                      </p:to>
                                    </p:set>
                                    <p:anim calcmode="lin" valueType="num">
                                      <p:cBhvr>
                                        <p:cTn id="25" dur="1250" fill="hold"/>
                                        <p:tgtEl>
                                          <p:spTgt spid="641"/>
                                        </p:tgtEl>
                                        <p:attrNameLst>
                                          <p:attrName>ppt_w</p:attrName>
                                        </p:attrNameLst>
                                      </p:cBhvr>
                                      <p:tavLst>
                                        <p:tav tm="0" fmla="#ppt_w*sin(2.5*pi*$)">
                                          <p:val>
                                            <p:fltVal val="0"/>
                                          </p:val>
                                        </p:tav>
                                        <p:tav tm="100000">
                                          <p:val>
                                            <p:fltVal val="1"/>
                                          </p:val>
                                        </p:tav>
                                      </p:tavLst>
                                    </p:anim>
                                    <p:anim calcmode="lin" valueType="num">
                                      <p:cBhvr>
                                        <p:cTn id="26" dur="1250" fill="hold"/>
                                        <p:tgtEl>
                                          <p:spTgt spid="641"/>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0" presetID="19" grpId="5" fill="hold">
                                  <p:stCondLst>
                                    <p:cond delay="0"/>
                                  </p:stCondLst>
                                  <p:iterate type="el" backwards="0">
                                    <p:tmAbs val="0"/>
                                  </p:iterate>
                                  <p:childTnLst>
                                    <p:set>
                                      <p:cBhvr>
                                        <p:cTn id="30" fill="hold"/>
                                        <p:tgtEl>
                                          <p:spTgt spid="642"/>
                                        </p:tgtEl>
                                        <p:attrNameLst>
                                          <p:attrName>style.visibility</p:attrName>
                                        </p:attrNameLst>
                                      </p:cBhvr>
                                      <p:to>
                                        <p:strVal val="visible"/>
                                      </p:to>
                                    </p:set>
                                    <p:anim calcmode="lin" valueType="num">
                                      <p:cBhvr>
                                        <p:cTn id="31" dur="1250" fill="hold"/>
                                        <p:tgtEl>
                                          <p:spTgt spid="642"/>
                                        </p:tgtEl>
                                        <p:attrNameLst>
                                          <p:attrName>ppt_w</p:attrName>
                                        </p:attrNameLst>
                                      </p:cBhvr>
                                      <p:tavLst>
                                        <p:tav tm="0" fmla="#ppt_w*sin(2.5*pi*$)">
                                          <p:val>
                                            <p:fltVal val="0"/>
                                          </p:val>
                                        </p:tav>
                                        <p:tav tm="100000">
                                          <p:val>
                                            <p:fltVal val="1"/>
                                          </p:val>
                                        </p:tav>
                                      </p:tavLst>
                                    </p:anim>
                                    <p:anim calcmode="lin" valueType="num">
                                      <p:cBhvr>
                                        <p:cTn id="32" dur="1250" fill="hold"/>
                                        <p:tgtEl>
                                          <p:spTgt spid="642"/>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0" presetID="19" grpId="6" fill="hold">
                                  <p:stCondLst>
                                    <p:cond delay="0"/>
                                  </p:stCondLst>
                                  <p:iterate type="el" backwards="0">
                                    <p:tmAbs val="0"/>
                                  </p:iterate>
                                  <p:childTnLst>
                                    <p:set>
                                      <p:cBhvr>
                                        <p:cTn id="36" fill="hold"/>
                                        <p:tgtEl>
                                          <p:spTgt spid="643"/>
                                        </p:tgtEl>
                                        <p:attrNameLst>
                                          <p:attrName>style.visibility</p:attrName>
                                        </p:attrNameLst>
                                      </p:cBhvr>
                                      <p:to>
                                        <p:strVal val="visible"/>
                                      </p:to>
                                    </p:set>
                                    <p:anim calcmode="lin" valueType="num">
                                      <p:cBhvr>
                                        <p:cTn id="37" dur="1250" fill="hold"/>
                                        <p:tgtEl>
                                          <p:spTgt spid="643"/>
                                        </p:tgtEl>
                                        <p:attrNameLst>
                                          <p:attrName>ppt_w</p:attrName>
                                        </p:attrNameLst>
                                      </p:cBhvr>
                                      <p:tavLst>
                                        <p:tav tm="0" fmla="#ppt_w*sin(2.5*pi*$)">
                                          <p:val>
                                            <p:fltVal val="0"/>
                                          </p:val>
                                        </p:tav>
                                        <p:tav tm="100000">
                                          <p:val>
                                            <p:fltVal val="1"/>
                                          </p:val>
                                        </p:tav>
                                      </p:tavLst>
                                    </p:anim>
                                    <p:anim calcmode="lin" valueType="num">
                                      <p:cBhvr>
                                        <p:cTn id="38" dur="1250" fill="hold"/>
                                        <p:tgtEl>
                                          <p:spTgt spid="64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2" grpId="5"/>
      <p:bldP build="whole" bldLvl="1" animBg="1" rev="0" advAuto="0" spid="639" grpId="3"/>
      <p:bldP build="whole" bldLvl="1" animBg="1" rev="0" advAuto="0" spid="638" grpId="2"/>
      <p:bldP build="whole" bldLvl="1" animBg="1" rev="0" advAuto="0" spid="643" grpId="6"/>
      <p:bldP build="whole" bldLvl="1" animBg="1" rev="0" advAuto="0" spid="640" grpId="1"/>
      <p:bldP build="whole" bldLvl="1" animBg="1" rev="0" advAuto="0" spid="641" grpId="4"/>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